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b" ContentType="application/vnd.ms-excel.sheet.binary.macroEnabled.12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ags/tag8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6"/>
  </p:sldMasterIdLst>
  <p:notesMasterIdLst>
    <p:notesMasterId r:id="rId19"/>
  </p:notesMasterIdLst>
  <p:handoutMasterIdLst>
    <p:handoutMasterId r:id="rId20"/>
  </p:handoutMasterIdLst>
  <p:sldIdLst>
    <p:sldId id="751" r:id="rId7"/>
    <p:sldId id="736" r:id="rId8"/>
    <p:sldId id="737" r:id="rId9"/>
    <p:sldId id="742" r:id="rId10"/>
    <p:sldId id="747" r:id="rId11"/>
    <p:sldId id="741" r:id="rId12"/>
    <p:sldId id="762" r:id="rId13"/>
    <p:sldId id="745" r:id="rId14"/>
    <p:sldId id="758" r:id="rId15"/>
    <p:sldId id="759" r:id="rId16"/>
    <p:sldId id="757" r:id="rId17"/>
    <p:sldId id="738" r:id="rId18"/>
  </p:sldIdLst>
  <p:sldSz cx="12192000" cy="6858000"/>
  <p:notesSz cx="6797675" cy="9928225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E6F55AF-A2AE-4C08-8483-CE1E13F97491}">
          <p14:sldIdLst>
            <p14:sldId id="751"/>
            <p14:sldId id="736"/>
            <p14:sldId id="737"/>
            <p14:sldId id="742"/>
            <p14:sldId id="747"/>
            <p14:sldId id="741"/>
          </p14:sldIdLst>
        </p14:section>
        <p14:section name="Раздел без заголовка" id="{74039792-A944-4E76-868E-E871545A395A}">
          <p14:sldIdLst>
            <p14:sldId id="762"/>
            <p14:sldId id="745"/>
            <p14:sldId id="758"/>
            <p14:sldId id="759"/>
            <p14:sldId id="757"/>
            <p14:sldId id="7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Шлитер Татьяна Юрьевна" initials="ШТЮ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C"/>
    <a:srgbClr val="FBFBFB"/>
    <a:srgbClr val="008E22"/>
    <a:srgbClr val="797600"/>
    <a:srgbClr val="BFBD00"/>
    <a:srgbClr val="004A12"/>
    <a:srgbClr val="00D633"/>
    <a:srgbClr val="93FFAD"/>
    <a:srgbClr val="00B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7" autoAdjust="0"/>
    <p:restoredTop sz="94625" autoAdjust="0"/>
  </p:normalViewPr>
  <p:slideViewPr>
    <p:cSldViewPr snapToGrid="0" showGuides="1">
      <p:cViewPr varScale="1">
        <p:scale>
          <a:sx n="106" d="100"/>
          <a:sy n="106" d="100"/>
        </p:scale>
        <p:origin x="64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/>
    </p:cSldViewPr>
  </p:notesViewPr>
  <p:gridSpacing cx="59999" cy="59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1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2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3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4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5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6.xlsb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7.xlsb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8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702838063439065E-2"/>
          <c:y val="0.141602634467618"/>
          <c:w val="0.88021702838063443"/>
          <c:h val="0.71679473106476399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2570951585976628"/>
                  <c:y val="2.1953896816684962E-3"/>
                </c:manualLayout>
              </c:layout>
              <c:tx>
                <c:rich>
                  <a:bodyPr wrap="none"/>
                  <a:lstStyle/>
                  <a:p>
                    <a:pPr>
                      <a:defRPr sz="9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    80,228</a:t>
                    </a:r>
                    <a:endParaRPr lang="en-US" dirty="0"/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209-4DAD-8964-50544C69E9E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layout>
                <c:manualLayout>
                  <c:x val="0.48831385642737896"/>
                  <c:y val="2.1953896816684962E-3"/>
                </c:manualLayout>
              </c:layout>
              <c:tx>
                <c:rich>
                  <a:bodyPr wrap="none"/>
                  <a:lstStyle/>
                  <a:p>
                    <a:pPr>
                      <a:defRPr sz="9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174</a:t>
                    </a:r>
                    <a:endParaRPr lang="en-US" dirty="0"/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209-4DAD-8964-50544C69E9E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#\ ##0.0;"-"#\ ##0.0</c:formatCode>
                <c:ptCount val="2"/>
                <c:pt idx="0">
                  <c:v>84.2</c:v>
                </c:pt>
                <c:pt idx="1">
                  <c:v>170.98699999999999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209-4DAD-8964-50544C69E9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38848616"/>
        <c:axId val="238849400"/>
      </c:barChart>
      <c:catAx>
        <c:axId val="238848616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238849400"/>
        <c:crosses val="min"/>
        <c:auto val="0"/>
        <c:lblAlgn val="ctr"/>
        <c:lblOffset val="100"/>
        <c:noMultiLvlLbl val="0"/>
      </c:catAx>
      <c:valAx>
        <c:axId val="238849400"/>
        <c:scaling>
          <c:orientation val="minMax"/>
          <c:max val="170.98699999999999"/>
          <c:min val="0"/>
        </c:scaling>
        <c:delete val="1"/>
        <c:axPos val="t"/>
        <c:numFmt formatCode="#\ ##0.0;&quot;-&quot;#\ ##0.0" sourceLinked="1"/>
        <c:majorTickMark val="out"/>
        <c:minorTickMark val="none"/>
        <c:tickLblPos val="nextTo"/>
        <c:crossAx val="23884861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271062271062272E-2"/>
          <c:y val="0.23626373626373626"/>
          <c:w val="0.74139194139194142"/>
          <c:h val="0.52747252747252749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45567765567765567"/>
                  <c:y val="3.663003663003663E-3"/>
                </c:manualLayout>
              </c:layout>
              <c:tx>
                <c:rich>
                  <a:bodyPr wrap="none"/>
                  <a:lstStyle/>
                  <a:p>
                    <a:pPr>
                      <a:defRPr sz="9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43,058</a:t>
                    </a:r>
                    <a:endParaRPr lang="en-US" dirty="0"/>
                  </a:p>
                </c:rich>
              </c:tx>
              <c:numFmt formatCode="#,##0.00;&quot;-&quot;#,##0.0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046-4936-96C0-6384BDB6274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44.72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046-4936-96C0-6384BDB627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38855280"/>
        <c:axId val="238849008"/>
      </c:barChart>
      <c:catAx>
        <c:axId val="238855280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238849008"/>
        <c:crosses val="min"/>
        <c:auto val="0"/>
        <c:lblAlgn val="ctr"/>
        <c:lblOffset val="100"/>
        <c:noMultiLvlLbl val="0"/>
      </c:catAx>
      <c:valAx>
        <c:axId val="238849008"/>
        <c:scaling>
          <c:orientation val="minMax"/>
          <c:max val="44.72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3885528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249329758713138"/>
          <c:y val="0.22872340425531915"/>
          <c:w val="0.46327077747989276"/>
          <c:h val="0.54255319148936165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808080"/>
            </a:solidFill>
            <a:ln w="9525" cmpd="sng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32064343163538872"/>
                  <c:y val="3.5460992907801418E-3"/>
                </c:manualLayout>
              </c:layout>
              <c:tx>
                <c:rich>
                  <a:bodyPr wrap="none"/>
                  <a:lstStyle/>
                  <a:p>
                    <a:pPr>
                      <a:defRPr sz="9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4051,79</a:t>
                    </a:r>
                    <a:endParaRPr lang="en-US" dirty="0"/>
                  </a:p>
                </c:rich>
              </c:tx>
              <c:numFmt formatCode="#,##0.00;&quot;-&quot;#,##0.0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C41-4121-BED2-4D0E928C94E4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3823.5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C41-4121-BED2-4D0E928C94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38854104"/>
        <c:axId val="238850184"/>
      </c:barChart>
      <c:catAx>
        <c:axId val="238854104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238850184"/>
        <c:crosses val="min"/>
        <c:auto val="0"/>
        <c:lblAlgn val="ctr"/>
        <c:lblOffset val="100"/>
        <c:noMultiLvlLbl val="0"/>
      </c:catAx>
      <c:valAx>
        <c:axId val="238850184"/>
        <c:scaling>
          <c:orientation val="minMax"/>
          <c:max val="3823.5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3885410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544235924932977"/>
          <c:y val="0.19111111111111112"/>
          <c:w val="0.26809651474530832"/>
          <c:h val="0.61777777777777776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21769436997319036"/>
                  <c:y val="2.9629629629629628E-3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FD1-403A-96DA-55347B9545C6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layout>
                <c:manualLayout>
                  <c:x val="0.2230563002680965"/>
                  <c:y val="2.9629629629629628E-3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FD1-403A-96DA-55347B9545C6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1832.67</c:v>
                </c:pt>
                <c:pt idx="1">
                  <c:v>1908.69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FD1-403A-96DA-55347B9545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38853320"/>
        <c:axId val="238850576"/>
      </c:barChart>
      <c:catAx>
        <c:axId val="238853320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238850576"/>
        <c:crosses val="min"/>
        <c:auto val="0"/>
        <c:lblAlgn val="ctr"/>
        <c:lblOffset val="100"/>
        <c:noMultiLvlLbl val="0"/>
      </c:catAx>
      <c:valAx>
        <c:axId val="238850576"/>
        <c:scaling>
          <c:orientation val="minMax"/>
          <c:max val="1908.69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3885332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01627486437613E-2"/>
          <c:y val="0.2179054054054054"/>
          <c:w val="0.8309222423146474"/>
          <c:h val="0.56418918918918914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47468354430379744"/>
                  <c:y val="3.3783783783783786E-3"/>
                </c:manualLayout>
              </c:layout>
              <c:tx>
                <c:rich>
                  <a:bodyPr wrap="none"/>
                  <a:lstStyle/>
                  <a:p>
                    <a:pPr>
                      <a:defRPr sz="9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94</a:t>
                    </a:r>
                    <a:endParaRPr lang="en-US" dirty="0"/>
                  </a:p>
                </c:rich>
              </c:tx>
              <c:numFmt formatCode="#,##0;&quot;-&quot;#,##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9D2-44DC-ABDB-976D6F3973D4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86.787000000000006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9D2-44DC-ABDB-976D6F3973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38850968"/>
        <c:axId val="238851360"/>
      </c:barChart>
      <c:catAx>
        <c:axId val="238850968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238851360"/>
        <c:crosses val="min"/>
        <c:auto val="0"/>
        <c:lblAlgn val="ctr"/>
        <c:lblOffset val="100"/>
        <c:noMultiLvlLbl val="0"/>
      </c:catAx>
      <c:valAx>
        <c:axId val="238851360"/>
        <c:scaling>
          <c:orientation val="minMax"/>
          <c:max val="86.787000000000006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3885096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082774049217001E-2"/>
          <c:y val="2.9082774049217001E-2"/>
          <c:w val="0.94183445190156601"/>
          <c:h val="0.94183445190156601"/>
        </c:manualLayout>
      </c:layout>
      <c:pieChart>
        <c:varyColors val="0"/>
        <c:ser>
          <c:idx val="0"/>
          <c:order val="0"/>
          <c:dPt>
            <c:idx val="0"/>
            <c:bubble3D val="0"/>
            <c:spPr>
              <a:solidFill>
                <a:srgbClr val="80808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73D-463F-A438-84419A7CFA8E}"/>
              </c:ext>
            </c:extLst>
          </c:dPt>
          <c:dPt>
            <c:idx val="1"/>
            <c:bubble3D val="0"/>
            <c:spPr>
              <a:solidFill>
                <a:srgbClr val="969696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73D-463F-A438-84419A7CFA8E}"/>
              </c:ext>
            </c:extLst>
          </c:dPt>
          <c:dPt>
            <c:idx val="2"/>
            <c:bubble3D val="0"/>
            <c:spPr>
              <a:solidFill>
                <a:srgbClr val="C0C0C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73D-463F-A438-84419A7CFA8E}"/>
              </c:ext>
            </c:extLst>
          </c:dPt>
          <c:dPt>
            <c:idx val="3"/>
            <c:bubble3D val="0"/>
            <c:spPr>
              <a:solidFill>
                <a:srgbClr val="364D6E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73D-463F-A438-84419A7CFA8E}"/>
              </c:ext>
            </c:extLst>
          </c:dPt>
          <c:dPt>
            <c:idx val="4"/>
            <c:bubble3D val="0"/>
            <c:spPr>
              <a:solidFill>
                <a:srgbClr val="4C6C9C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73D-463F-A438-84419A7CFA8E}"/>
              </c:ext>
            </c:extLst>
          </c:dPt>
          <c:dPt>
            <c:idx val="5"/>
            <c:bubble3D val="0"/>
            <c:spPr>
              <a:solidFill>
                <a:srgbClr val="DFE5EF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73D-463F-A438-84419A7CFA8E}"/>
              </c:ext>
            </c:extLst>
          </c:dPt>
          <c:dPt>
            <c:idx val="6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373D-463F-A438-84419A7CFA8E}"/>
              </c:ext>
            </c:extLst>
          </c:dPt>
          <c:val>
            <c:numRef>
              <c:f>Sheet1!$A$1:$A$7</c:f>
              <c:numCache>
                <c:formatCode>General</c:formatCode>
                <c:ptCount val="7"/>
                <c:pt idx="0">
                  <c:v>58.221468716614801</c:v>
                </c:pt>
                <c:pt idx="1">
                  <c:v>6.9069627014724331</c:v>
                </c:pt>
                <c:pt idx="2">
                  <c:v>2.2992243021041383</c:v>
                </c:pt>
                <c:pt idx="3">
                  <c:v>25.342561196525615</c:v>
                </c:pt>
                <c:pt idx="4">
                  <c:v>4.0364159970272651</c:v>
                </c:pt>
                <c:pt idx="5">
                  <c:v>0.28333875238051004</c:v>
                </c:pt>
                <c:pt idx="6">
                  <c:v>2.9100283338752377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73D-463F-A438-84419A7CFA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4622030237581E-2"/>
          <c:y val="0.18235294117647058"/>
          <c:w val="0.95507559395248376"/>
          <c:h val="0.6911764705882352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39215686274509803"/>
                </c:manualLayout>
              </c:layout>
              <c:tx>
                <c:rich>
                  <a:bodyPr wrap="none"/>
                  <a:lstStyle/>
                  <a:p>
                    <a:pPr>
                      <a:defRPr sz="9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1865,03</a:t>
                    </a:r>
                    <a:endParaRPr lang="en-US" dirty="0"/>
                  </a:p>
                </c:rich>
              </c:tx>
              <c:numFmt formatCode="#,##0.00;&quot;-&quot;#,##0.0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42D-4DAF-924B-1BC1293B9E5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layout>
                <c:manualLayout>
                  <c:x val="0"/>
                  <c:y val="-0.38725490196078433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42D-4DAF-924B-1BC1293B9E5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#\ ##0.00;"-"#\ ##0.00</c:formatCode>
                <c:ptCount val="2"/>
                <c:pt idx="0">
                  <c:v>1832.67</c:v>
                </c:pt>
                <c:pt idx="1">
                  <c:v>1804.81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42D-4DAF-924B-1BC1293B9E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406766048"/>
        <c:axId val="406766440"/>
      </c:barChart>
      <c:catAx>
        <c:axId val="40676604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406766440"/>
        <c:crosses val="min"/>
        <c:auto val="0"/>
        <c:lblAlgn val="ctr"/>
        <c:lblOffset val="100"/>
        <c:noMultiLvlLbl val="0"/>
      </c:catAx>
      <c:valAx>
        <c:axId val="406766440"/>
        <c:scaling>
          <c:orientation val="minMax"/>
          <c:max val="1882.82"/>
          <c:min val="0"/>
        </c:scaling>
        <c:delete val="1"/>
        <c:axPos val="l"/>
        <c:numFmt formatCode="#\ ##0.00;&quot;-&quot;#\ ##0.00" sourceLinked="1"/>
        <c:majorTickMark val="out"/>
        <c:minorTickMark val="none"/>
        <c:tickLblPos val="nextTo"/>
        <c:crossAx val="40676604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914677190633408E-2"/>
          <c:y val="0.1648148148148148"/>
          <c:w val="0.95149415992959285"/>
          <c:h val="0.7083333333333333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80808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3759259259259259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00E-48AF-AF57-6324E7B731C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layout>
                <c:manualLayout>
                  <c:x val="0"/>
                  <c:y val="-0.35648148148148145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00E-48AF-AF57-6324E7B731C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#\ ##0.0;"-"#\ ##0.0</c:formatCode>
                <c:ptCount val="2"/>
                <c:pt idx="0">
                  <c:v>26.803000000000001</c:v>
                </c:pt>
                <c:pt idx="1">
                  <c:v>25.144770000000001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00E-48AF-AF57-6324E7B731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406766832"/>
        <c:axId val="406767224"/>
      </c:barChart>
      <c:catAx>
        <c:axId val="40676683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406767224"/>
        <c:crosses val="min"/>
        <c:auto val="0"/>
        <c:lblAlgn val="ctr"/>
        <c:lblOffset val="100"/>
        <c:noMultiLvlLbl val="0"/>
      </c:catAx>
      <c:valAx>
        <c:axId val="406767224"/>
        <c:scaling>
          <c:orientation val="minMax"/>
          <c:max val="29.38"/>
          <c:min val="0"/>
        </c:scaling>
        <c:delete val="1"/>
        <c:axPos val="l"/>
        <c:numFmt formatCode="#\ ##0.0;&quot;-&quot;#\ ##0.0" sourceLinked="1"/>
        <c:majorTickMark val="out"/>
        <c:minorTickMark val="none"/>
        <c:tickLblPos val="nextTo"/>
        <c:crossAx val="40676683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3F120042-DE19-4A60-A65E-D372A0AD7D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5D589F5-B5B1-4C39-AF4D-B7FD66FF2E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4F38C-7FED-4B93-A934-AE2D2B1F54F8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E87EA78-F1EE-447D-BF02-8591EAF592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8B45A96-9915-40E5-8CA7-93EBEEC715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21E4C-C986-4718-9D9E-614AF5FF5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892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2F4B1-53BF-4CEB-935B-B85CBB7C7FFD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65938-7C47-44BA-8EE7-44C4AA1CFE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51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image" Target="../media/image3.jpe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35.xml"/><Relationship Id="rId7" Type="http://schemas.openxmlformats.org/officeDocument/2006/relationships/image" Target="../media/image11.png"/><Relationship Id="rId2" Type="http://schemas.openxmlformats.org/officeDocument/2006/relationships/tags" Target="../tags/tag34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40062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99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180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80225"/>
          </a:xfrm>
          <a:prstGeom prst="rect">
            <a:avLst/>
          </a:prstGeom>
        </p:spPr>
      </p:pic>
      <p:sp>
        <p:nvSpPr>
          <p:cNvPr id="38" name="Rectangle 37"/>
          <p:cNvSpPr/>
          <p:nvPr userDrawn="1"/>
        </p:nvSpPr>
        <p:spPr>
          <a:xfrm>
            <a:off x="0" y="-1"/>
            <a:ext cx="12192000" cy="6880225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58000"/>
                </a:srgbClr>
              </a:gs>
              <a:gs pos="44000">
                <a:srgbClr val="000000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3033" y="5243514"/>
            <a:ext cx="5701529" cy="9080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name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3033" y="1614489"/>
            <a:ext cx="5701529" cy="18113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bg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presentation title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323034" y="191783"/>
            <a:ext cx="2920832" cy="1139078"/>
            <a:chOff x="314326" y="209071"/>
            <a:chExt cx="3168670" cy="1235732"/>
          </a:xfrm>
          <a:solidFill>
            <a:schemeClr val="bg1"/>
          </a:solidFill>
        </p:grpSpPr>
        <p:grpSp>
          <p:nvGrpSpPr>
            <p:cNvPr id="35" name="Group 34"/>
            <p:cNvGrpSpPr/>
            <p:nvPr userDrawn="1"/>
          </p:nvGrpSpPr>
          <p:grpSpPr>
            <a:xfrm>
              <a:off x="314326" y="641439"/>
              <a:ext cx="3168670" cy="370998"/>
              <a:chOff x="2124054" y="767433"/>
              <a:chExt cx="4269265" cy="499859"/>
            </a:xfrm>
            <a:grpFill/>
          </p:grpSpPr>
          <p:sp>
            <p:nvSpPr>
              <p:cNvPr id="78" name="Freeform 18"/>
              <p:cNvSpPr>
                <a:spLocks noEditPoints="1"/>
              </p:cNvSpPr>
              <p:nvPr userDrawn="1"/>
            </p:nvSpPr>
            <p:spPr bwMode="auto">
              <a:xfrm>
                <a:off x="2124054" y="776181"/>
                <a:ext cx="42738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3 w 142"/>
                  <a:gd name="T19" fmla="*/ 34 h 160"/>
                  <a:gd name="T20" fmla="*/ 133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3" y="21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9" name="Freeform 19"/>
              <p:cNvSpPr>
                <a:spLocks/>
              </p:cNvSpPr>
              <p:nvPr userDrawn="1"/>
            </p:nvSpPr>
            <p:spPr bwMode="auto">
              <a:xfrm>
                <a:off x="2622907" y="776181"/>
                <a:ext cx="372396" cy="481114"/>
              </a:xfrm>
              <a:custGeom>
                <a:avLst/>
                <a:gdLst>
                  <a:gd name="T0" fmla="*/ 298 w 298"/>
                  <a:gd name="T1" fmla="*/ 385 h 385"/>
                  <a:gd name="T2" fmla="*/ 0 w 298"/>
                  <a:gd name="T3" fmla="*/ 385 h 385"/>
                  <a:gd name="T4" fmla="*/ 0 w 298"/>
                  <a:gd name="T5" fmla="*/ 0 h 385"/>
                  <a:gd name="T6" fmla="*/ 294 w 298"/>
                  <a:gd name="T7" fmla="*/ 0 h 385"/>
                  <a:gd name="T8" fmla="*/ 294 w 298"/>
                  <a:gd name="T9" fmla="*/ 65 h 385"/>
                  <a:gd name="T10" fmla="*/ 91 w 298"/>
                  <a:gd name="T11" fmla="*/ 65 h 385"/>
                  <a:gd name="T12" fmla="*/ 91 w 298"/>
                  <a:gd name="T13" fmla="*/ 154 h 385"/>
                  <a:gd name="T14" fmla="*/ 274 w 298"/>
                  <a:gd name="T15" fmla="*/ 154 h 385"/>
                  <a:gd name="T16" fmla="*/ 274 w 298"/>
                  <a:gd name="T17" fmla="*/ 219 h 385"/>
                  <a:gd name="T18" fmla="*/ 91 w 298"/>
                  <a:gd name="T19" fmla="*/ 219 h 385"/>
                  <a:gd name="T20" fmla="*/ 91 w 298"/>
                  <a:gd name="T21" fmla="*/ 320 h 385"/>
                  <a:gd name="T22" fmla="*/ 298 w 298"/>
                  <a:gd name="T23" fmla="*/ 320 h 385"/>
                  <a:gd name="T24" fmla="*/ 298 w 298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8" h="385">
                    <a:moveTo>
                      <a:pt x="298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1" y="65"/>
                    </a:lnTo>
                    <a:lnTo>
                      <a:pt x="91" y="154"/>
                    </a:lnTo>
                    <a:lnTo>
                      <a:pt x="274" y="154"/>
                    </a:lnTo>
                    <a:lnTo>
                      <a:pt x="274" y="219"/>
                    </a:lnTo>
                    <a:lnTo>
                      <a:pt x="91" y="219"/>
                    </a:lnTo>
                    <a:lnTo>
                      <a:pt x="91" y="320"/>
                    </a:lnTo>
                    <a:lnTo>
                      <a:pt x="298" y="320"/>
                    </a:lnTo>
                    <a:lnTo>
                      <a:pt x="298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0" name="Freeform 20"/>
              <p:cNvSpPr>
                <a:spLocks/>
              </p:cNvSpPr>
              <p:nvPr userDrawn="1"/>
            </p:nvSpPr>
            <p:spPr bwMode="auto">
              <a:xfrm>
                <a:off x="3076292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1 w 131"/>
                  <a:gd name="T7" fmla="*/ 156 h 166"/>
                  <a:gd name="T8" fmla="*/ 89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1 w 131"/>
                  <a:gd name="T17" fmla="*/ 138 h 166"/>
                  <a:gd name="T18" fmla="*/ 93 w 131"/>
                  <a:gd name="T19" fmla="*/ 122 h 166"/>
                  <a:gd name="T20" fmla="*/ 93 w 131"/>
                  <a:gd name="T21" fmla="*/ 111 h 166"/>
                  <a:gd name="T22" fmla="*/ 89 w 131"/>
                  <a:gd name="T23" fmla="*/ 100 h 166"/>
                  <a:gd name="T24" fmla="*/ 72 w 131"/>
                  <a:gd name="T25" fmla="*/ 95 h 166"/>
                  <a:gd name="T26" fmla="*/ 53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8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2 w 131"/>
                  <a:gd name="T41" fmla="*/ 28 h 166"/>
                  <a:gd name="T42" fmla="*/ 46 w 131"/>
                  <a:gd name="T43" fmla="*/ 31 h 166"/>
                  <a:gd name="T44" fmla="*/ 39 w 131"/>
                  <a:gd name="T45" fmla="*/ 42 h 166"/>
                  <a:gd name="T46" fmla="*/ 39 w 131"/>
                  <a:gd name="T47" fmla="*/ 53 h 166"/>
                  <a:gd name="T48" fmla="*/ 60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30" y="135"/>
                      <a:pt x="126" y="141"/>
                    </a:cubicBezTo>
                    <a:cubicBezTo>
                      <a:pt x="123" y="148"/>
                      <a:pt x="118" y="153"/>
                      <a:pt x="111" y="156"/>
                    </a:cubicBezTo>
                    <a:cubicBezTo>
                      <a:pt x="104" y="160"/>
                      <a:pt x="97" y="162"/>
                      <a:pt x="89" y="163"/>
                    </a:cubicBezTo>
                    <a:cubicBezTo>
                      <a:pt x="81" y="165"/>
                      <a:pt x="71" y="166"/>
                      <a:pt x="60" y="166"/>
                    </a:cubicBezTo>
                    <a:cubicBezTo>
                      <a:pt x="45" y="166"/>
                      <a:pt x="26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1" y="136"/>
                      <a:pt x="50" y="138"/>
                      <a:pt x="61" y="138"/>
                    </a:cubicBezTo>
                    <a:cubicBezTo>
                      <a:pt x="82" y="138"/>
                      <a:pt x="93" y="133"/>
                      <a:pt x="93" y="122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3" y="106"/>
                      <a:pt x="91" y="103"/>
                      <a:pt x="89" y="100"/>
                    </a:cubicBezTo>
                    <a:cubicBezTo>
                      <a:pt x="86" y="96"/>
                      <a:pt x="80" y="95"/>
                      <a:pt x="72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18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8" y="10"/>
                    </a:cubicBezTo>
                    <a:cubicBezTo>
                      <a:pt x="29" y="4"/>
                      <a:pt x="48" y="0"/>
                      <a:pt x="73" y="0"/>
                    </a:cubicBezTo>
                    <a:cubicBezTo>
                      <a:pt x="86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2" y="28"/>
                    </a:cubicBezTo>
                    <a:cubicBezTo>
                      <a:pt x="59" y="28"/>
                      <a:pt x="51" y="29"/>
                      <a:pt x="46" y="31"/>
                    </a:cubicBezTo>
                    <a:cubicBezTo>
                      <a:pt x="41" y="33"/>
                      <a:pt x="39" y="37"/>
                      <a:pt x="39" y="42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62"/>
                      <a:pt x="46" y="66"/>
                      <a:pt x="60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8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1" name="Freeform 21"/>
              <p:cNvSpPr>
                <a:spLocks noEditPoints="1"/>
              </p:cNvSpPr>
              <p:nvPr userDrawn="1"/>
            </p:nvSpPr>
            <p:spPr bwMode="auto">
              <a:xfrm>
                <a:off x="3549399" y="767433"/>
                <a:ext cx="458622" cy="499859"/>
              </a:xfrm>
              <a:custGeom>
                <a:avLst/>
                <a:gdLst>
                  <a:gd name="T0" fmla="*/ 152 w 152"/>
                  <a:gd name="T1" fmla="*/ 49 h 166"/>
                  <a:gd name="T2" fmla="*/ 152 w 152"/>
                  <a:gd name="T3" fmla="*/ 119 h 166"/>
                  <a:gd name="T4" fmla="*/ 145 w 152"/>
                  <a:gd name="T5" fmla="*/ 142 h 166"/>
                  <a:gd name="T6" fmla="*/ 125 w 152"/>
                  <a:gd name="T7" fmla="*/ 157 h 166"/>
                  <a:gd name="T8" fmla="*/ 101 w 152"/>
                  <a:gd name="T9" fmla="*/ 164 h 166"/>
                  <a:gd name="T10" fmla="*/ 75 w 152"/>
                  <a:gd name="T11" fmla="*/ 166 h 166"/>
                  <a:gd name="T12" fmla="*/ 51 w 152"/>
                  <a:gd name="T13" fmla="*/ 164 h 166"/>
                  <a:gd name="T14" fmla="*/ 27 w 152"/>
                  <a:gd name="T15" fmla="*/ 158 h 166"/>
                  <a:gd name="T16" fmla="*/ 7 w 152"/>
                  <a:gd name="T17" fmla="*/ 144 h 166"/>
                  <a:gd name="T18" fmla="*/ 0 w 152"/>
                  <a:gd name="T19" fmla="*/ 119 h 166"/>
                  <a:gd name="T20" fmla="*/ 0 w 152"/>
                  <a:gd name="T21" fmla="*/ 49 h 166"/>
                  <a:gd name="T22" fmla="*/ 5 w 152"/>
                  <a:gd name="T23" fmla="*/ 27 h 166"/>
                  <a:gd name="T24" fmla="*/ 18 w 152"/>
                  <a:gd name="T25" fmla="*/ 13 h 166"/>
                  <a:gd name="T26" fmla="*/ 37 w 152"/>
                  <a:gd name="T27" fmla="*/ 5 h 166"/>
                  <a:gd name="T28" fmla="*/ 57 w 152"/>
                  <a:gd name="T29" fmla="*/ 1 h 166"/>
                  <a:gd name="T30" fmla="*/ 75 w 152"/>
                  <a:gd name="T31" fmla="*/ 0 h 166"/>
                  <a:gd name="T32" fmla="*/ 94 w 152"/>
                  <a:gd name="T33" fmla="*/ 1 h 166"/>
                  <a:gd name="T34" fmla="*/ 114 w 152"/>
                  <a:gd name="T35" fmla="*/ 5 h 166"/>
                  <a:gd name="T36" fmla="*/ 133 w 152"/>
                  <a:gd name="T37" fmla="*/ 13 h 166"/>
                  <a:gd name="T38" fmla="*/ 146 w 152"/>
                  <a:gd name="T39" fmla="*/ 27 h 166"/>
                  <a:gd name="T40" fmla="*/ 152 w 152"/>
                  <a:gd name="T41" fmla="*/ 49 h 166"/>
                  <a:gd name="T42" fmla="*/ 113 w 152"/>
                  <a:gd name="T43" fmla="*/ 119 h 166"/>
                  <a:gd name="T44" fmla="*/ 113 w 152"/>
                  <a:gd name="T45" fmla="*/ 49 h 166"/>
                  <a:gd name="T46" fmla="*/ 104 w 152"/>
                  <a:gd name="T47" fmla="*/ 32 h 166"/>
                  <a:gd name="T48" fmla="*/ 76 w 152"/>
                  <a:gd name="T49" fmla="*/ 28 h 166"/>
                  <a:gd name="T50" fmla="*/ 47 w 152"/>
                  <a:gd name="T51" fmla="*/ 32 h 166"/>
                  <a:gd name="T52" fmla="*/ 38 w 152"/>
                  <a:gd name="T53" fmla="*/ 49 h 166"/>
                  <a:gd name="T54" fmla="*/ 38 w 152"/>
                  <a:gd name="T55" fmla="*/ 119 h 166"/>
                  <a:gd name="T56" fmla="*/ 41 w 152"/>
                  <a:gd name="T57" fmla="*/ 129 h 166"/>
                  <a:gd name="T58" fmla="*/ 51 w 152"/>
                  <a:gd name="T59" fmla="*/ 135 h 166"/>
                  <a:gd name="T60" fmla="*/ 62 w 152"/>
                  <a:gd name="T61" fmla="*/ 138 h 166"/>
                  <a:gd name="T62" fmla="*/ 76 w 152"/>
                  <a:gd name="T63" fmla="*/ 138 h 166"/>
                  <a:gd name="T64" fmla="*/ 90 w 152"/>
                  <a:gd name="T65" fmla="*/ 138 h 166"/>
                  <a:gd name="T66" fmla="*/ 101 w 152"/>
                  <a:gd name="T67" fmla="*/ 135 h 166"/>
                  <a:gd name="T68" fmla="*/ 110 w 152"/>
                  <a:gd name="T69" fmla="*/ 129 h 166"/>
                  <a:gd name="T70" fmla="*/ 113 w 152"/>
                  <a:gd name="T71" fmla="*/ 11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6">
                    <a:moveTo>
                      <a:pt x="152" y="49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49" y="136"/>
                      <a:pt x="145" y="142"/>
                    </a:cubicBezTo>
                    <a:cubicBezTo>
                      <a:pt x="140" y="149"/>
                      <a:pt x="133" y="154"/>
                      <a:pt x="125" y="157"/>
                    </a:cubicBezTo>
                    <a:cubicBezTo>
                      <a:pt x="117" y="160"/>
                      <a:pt x="109" y="162"/>
                      <a:pt x="101" y="164"/>
                    </a:cubicBezTo>
                    <a:cubicBezTo>
                      <a:pt x="93" y="165"/>
                      <a:pt x="84" y="166"/>
                      <a:pt x="75" y="166"/>
                    </a:cubicBezTo>
                    <a:cubicBezTo>
                      <a:pt x="67" y="166"/>
                      <a:pt x="59" y="165"/>
                      <a:pt x="51" y="164"/>
                    </a:cubicBezTo>
                    <a:cubicBezTo>
                      <a:pt x="44" y="163"/>
                      <a:pt x="36" y="161"/>
                      <a:pt x="27" y="158"/>
                    </a:cubicBezTo>
                    <a:cubicBezTo>
                      <a:pt x="19" y="155"/>
                      <a:pt x="12" y="150"/>
                      <a:pt x="7" y="144"/>
                    </a:cubicBezTo>
                    <a:cubicBezTo>
                      <a:pt x="2" y="137"/>
                      <a:pt x="0" y="129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1"/>
                      <a:pt x="1" y="34"/>
                      <a:pt x="5" y="27"/>
                    </a:cubicBezTo>
                    <a:cubicBezTo>
                      <a:pt x="9" y="21"/>
                      <a:pt x="13" y="16"/>
                      <a:pt x="18" y="13"/>
                    </a:cubicBezTo>
                    <a:cubicBezTo>
                      <a:pt x="24" y="10"/>
                      <a:pt x="30" y="7"/>
                      <a:pt x="37" y="5"/>
                    </a:cubicBezTo>
                    <a:cubicBezTo>
                      <a:pt x="45" y="3"/>
                      <a:pt x="51" y="2"/>
                      <a:pt x="57" y="1"/>
                    </a:cubicBezTo>
                    <a:cubicBezTo>
                      <a:pt x="63" y="1"/>
                      <a:pt x="69" y="0"/>
                      <a:pt x="75" y="0"/>
                    </a:cubicBezTo>
                    <a:cubicBezTo>
                      <a:pt x="82" y="0"/>
                      <a:pt x="88" y="1"/>
                      <a:pt x="94" y="1"/>
                    </a:cubicBezTo>
                    <a:cubicBezTo>
                      <a:pt x="100" y="2"/>
                      <a:pt x="107" y="3"/>
                      <a:pt x="114" y="5"/>
                    </a:cubicBezTo>
                    <a:cubicBezTo>
                      <a:pt x="121" y="7"/>
                      <a:pt x="128" y="10"/>
                      <a:pt x="133" y="13"/>
                    </a:cubicBezTo>
                    <a:cubicBezTo>
                      <a:pt x="138" y="16"/>
                      <a:pt x="143" y="21"/>
                      <a:pt x="146" y="27"/>
                    </a:cubicBezTo>
                    <a:cubicBezTo>
                      <a:pt x="150" y="33"/>
                      <a:pt x="152" y="41"/>
                      <a:pt x="152" y="49"/>
                    </a:cubicBezTo>
                    <a:close/>
                    <a:moveTo>
                      <a:pt x="113" y="119"/>
                    </a:moveTo>
                    <a:cubicBezTo>
                      <a:pt x="113" y="49"/>
                      <a:pt x="113" y="49"/>
                      <a:pt x="113" y="49"/>
                    </a:cubicBezTo>
                    <a:cubicBezTo>
                      <a:pt x="113" y="41"/>
                      <a:pt x="110" y="36"/>
                      <a:pt x="104" y="32"/>
                    </a:cubicBezTo>
                    <a:cubicBezTo>
                      <a:pt x="97" y="29"/>
                      <a:pt x="88" y="28"/>
                      <a:pt x="76" y="28"/>
                    </a:cubicBezTo>
                    <a:cubicBezTo>
                      <a:pt x="63" y="28"/>
                      <a:pt x="54" y="29"/>
                      <a:pt x="47" y="32"/>
                    </a:cubicBezTo>
                    <a:cubicBezTo>
                      <a:pt x="41" y="35"/>
                      <a:pt x="38" y="41"/>
                      <a:pt x="38" y="4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23"/>
                      <a:pt x="39" y="127"/>
                      <a:pt x="41" y="129"/>
                    </a:cubicBezTo>
                    <a:cubicBezTo>
                      <a:pt x="43" y="132"/>
                      <a:pt x="47" y="134"/>
                      <a:pt x="51" y="135"/>
                    </a:cubicBezTo>
                    <a:cubicBezTo>
                      <a:pt x="55" y="136"/>
                      <a:pt x="58" y="137"/>
                      <a:pt x="62" y="138"/>
                    </a:cubicBezTo>
                    <a:cubicBezTo>
                      <a:pt x="66" y="138"/>
                      <a:pt x="70" y="138"/>
                      <a:pt x="76" y="138"/>
                    </a:cubicBezTo>
                    <a:cubicBezTo>
                      <a:pt x="81" y="138"/>
                      <a:pt x="86" y="138"/>
                      <a:pt x="90" y="138"/>
                    </a:cubicBezTo>
                    <a:cubicBezTo>
                      <a:pt x="93" y="137"/>
                      <a:pt x="97" y="136"/>
                      <a:pt x="101" y="135"/>
                    </a:cubicBezTo>
                    <a:cubicBezTo>
                      <a:pt x="105" y="134"/>
                      <a:pt x="108" y="132"/>
                      <a:pt x="110" y="129"/>
                    </a:cubicBezTo>
                    <a:cubicBezTo>
                      <a:pt x="112" y="127"/>
                      <a:pt x="113" y="123"/>
                      <a:pt x="113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2" name="Freeform 22"/>
              <p:cNvSpPr>
                <a:spLocks/>
              </p:cNvSpPr>
              <p:nvPr userDrawn="1"/>
            </p:nvSpPr>
            <p:spPr bwMode="auto">
              <a:xfrm>
                <a:off x="4095456" y="776181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6 h 163"/>
                  <a:gd name="T4" fmla="*/ 70 w 139"/>
                  <a:gd name="T5" fmla="*/ 163 h 163"/>
                  <a:gd name="T6" fmla="*/ 0 w 139"/>
                  <a:gd name="T7" fmla="*/ 116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6 h 163"/>
                  <a:gd name="T14" fmla="*/ 46 w 139"/>
                  <a:gd name="T15" fmla="*/ 131 h 163"/>
                  <a:gd name="T16" fmla="*/ 70 w 139"/>
                  <a:gd name="T17" fmla="*/ 135 h 163"/>
                  <a:gd name="T18" fmla="*/ 94 w 139"/>
                  <a:gd name="T19" fmla="*/ 131 h 163"/>
                  <a:gd name="T20" fmla="*/ 101 w 139"/>
                  <a:gd name="T21" fmla="*/ 116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47"/>
                      <a:pt x="116" y="163"/>
                      <a:pt x="70" y="163"/>
                    </a:cubicBezTo>
                    <a:cubicBezTo>
                      <a:pt x="23" y="163"/>
                      <a:pt x="0" y="147"/>
                      <a:pt x="0" y="1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3"/>
                      <a:pt x="41" y="128"/>
                      <a:pt x="46" y="131"/>
                    </a:cubicBezTo>
                    <a:cubicBezTo>
                      <a:pt x="51" y="134"/>
                      <a:pt x="59" y="135"/>
                      <a:pt x="70" y="135"/>
                    </a:cubicBezTo>
                    <a:cubicBezTo>
                      <a:pt x="81" y="135"/>
                      <a:pt x="89" y="134"/>
                      <a:pt x="94" y="131"/>
                    </a:cubicBezTo>
                    <a:cubicBezTo>
                      <a:pt x="99" y="128"/>
                      <a:pt x="101" y="123"/>
                      <a:pt x="101" y="116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3" name="Freeform 23"/>
              <p:cNvSpPr>
                <a:spLocks noEditPoints="1"/>
              </p:cNvSpPr>
              <p:nvPr userDrawn="1"/>
            </p:nvSpPr>
            <p:spPr bwMode="auto">
              <a:xfrm>
                <a:off x="4609545" y="776181"/>
                <a:ext cx="42863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2 w 142"/>
                  <a:gd name="T19" fmla="*/ 34 h 160"/>
                  <a:gd name="T20" fmla="*/ 132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2" y="21"/>
                      <a:pt x="132" y="34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2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4" name="Freeform 24"/>
              <p:cNvSpPr>
                <a:spLocks/>
              </p:cNvSpPr>
              <p:nvPr userDrawn="1"/>
            </p:nvSpPr>
            <p:spPr bwMode="auto">
              <a:xfrm>
                <a:off x="5076396" y="767433"/>
                <a:ext cx="379894" cy="499859"/>
              </a:xfrm>
              <a:custGeom>
                <a:avLst/>
                <a:gdLst>
                  <a:gd name="T0" fmla="*/ 126 w 126"/>
                  <a:gd name="T1" fmla="*/ 160 h 166"/>
                  <a:gd name="T2" fmla="*/ 74 w 126"/>
                  <a:gd name="T3" fmla="*/ 166 h 166"/>
                  <a:gd name="T4" fmla="*/ 56 w 126"/>
                  <a:gd name="T5" fmla="*/ 165 h 166"/>
                  <a:gd name="T6" fmla="*/ 36 w 126"/>
                  <a:gd name="T7" fmla="*/ 161 h 166"/>
                  <a:gd name="T8" fmla="*/ 18 w 126"/>
                  <a:gd name="T9" fmla="*/ 153 h 166"/>
                  <a:gd name="T10" fmla="*/ 5 w 126"/>
                  <a:gd name="T11" fmla="*/ 140 h 166"/>
                  <a:gd name="T12" fmla="*/ 0 w 126"/>
                  <a:gd name="T13" fmla="*/ 119 h 166"/>
                  <a:gd name="T14" fmla="*/ 0 w 126"/>
                  <a:gd name="T15" fmla="*/ 49 h 166"/>
                  <a:gd name="T16" fmla="*/ 74 w 126"/>
                  <a:gd name="T17" fmla="*/ 0 h 166"/>
                  <a:gd name="T18" fmla="*/ 125 w 126"/>
                  <a:gd name="T19" fmla="*/ 6 h 166"/>
                  <a:gd name="T20" fmla="*/ 125 w 126"/>
                  <a:gd name="T21" fmla="*/ 35 h 166"/>
                  <a:gd name="T22" fmla="*/ 75 w 126"/>
                  <a:gd name="T23" fmla="*/ 28 h 166"/>
                  <a:gd name="T24" fmla="*/ 61 w 126"/>
                  <a:gd name="T25" fmla="*/ 28 h 166"/>
                  <a:gd name="T26" fmla="*/ 50 w 126"/>
                  <a:gd name="T27" fmla="*/ 31 h 166"/>
                  <a:gd name="T28" fmla="*/ 41 w 126"/>
                  <a:gd name="T29" fmla="*/ 37 h 166"/>
                  <a:gd name="T30" fmla="*/ 39 w 126"/>
                  <a:gd name="T31" fmla="*/ 48 h 166"/>
                  <a:gd name="T32" fmla="*/ 39 w 126"/>
                  <a:gd name="T33" fmla="*/ 116 h 166"/>
                  <a:gd name="T34" fmla="*/ 78 w 126"/>
                  <a:gd name="T35" fmla="*/ 138 h 166"/>
                  <a:gd name="T36" fmla="*/ 126 w 126"/>
                  <a:gd name="T37" fmla="*/ 131 h 166"/>
                  <a:gd name="T38" fmla="*/ 126 w 126"/>
                  <a:gd name="T39" fmla="*/ 16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6" h="166">
                    <a:moveTo>
                      <a:pt x="126" y="160"/>
                    </a:moveTo>
                    <a:cubicBezTo>
                      <a:pt x="108" y="164"/>
                      <a:pt x="91" y="166"/>
                      <a:pt x="74" y="166"/>
                    </a:cubicBezTo>
                    <a:cubicBezTo>
                      <a:pt x="68" y="166"/>
                      <a:pt x="62" y="165"/>
                      <a:pt x="56" y="165"/>
                    </a:cubicBezTo>
                    <a:cubicBezTo>
                      <a:pt x="50" y="164"/>
                      <a:pt x="43" y="163"/>
                      <a:pt x="36" y="161"/>
                    </a:cubicBezTo>
                    <a:cubicBezTo>
                      <a:pt x="29" y="159"/>
                      <a:pt x="23" y="157"/>
                      <a:pt x="18" y="153"/>
                    </a:cubicBezTo>
                    <a:cubicBezTo>
                      <a:pt x="13" y="150"/>
                      <a:pt x="9" y="146"/>
                      <a:pt x="5" y="140"/>
                    </a:cubicBezTo>
                    <a:cubicBezTo>
                      <a:pt x="2" y="134"/>
                      <a:pt x="0" y="127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6"/>
                      <a:pt x="25" y="0"/>
                      <a:pt x="74" y="0"/>
                    </a:cubicBezTo>
                    <a:cubicBezTo>
                      <a:pt x="87" y="0"/>
                      <a:pt x="104" y="2"/>
                      <a:pt x="125" y="6"/>
                    </a:cubicBezTo>
                    <a:cubicBezTo>
                      <a:pt x="125" y="35"/>
                      <a:pt x="125" y="35"/>
                      <a:pt x="125" y="35"/>
                    </a:cubicBezTo>
                    <a:cubicBezTo>
                      <a:pt x="106" y="30"/>
                      <a:pt x="89" y="28"/>
                      <a:pt x="75" y="28"/>
                    </a:cubicBezTo>
                    <a:cubicBezTo>
                      <a:pt x="69" y="28"/>
                      <a:pt x="65" y="28"/>
                      <a:pt x="61" y="28"/>
                    </a:cubicBezTo>
                    <a:cubicBezTo>
                      <a:pt x="58" y="29"/>
                      <a:pt x="54" y="29"/>
                      <a:pt x="50" y="31"/>
                    </a:cubicBezTo>
                    <a:cubicBezTo>
                      <a:pt x="46" y="32"/>
                      <a:pt x="43" y="34"/>
                      <a:pt x="41" y="37"/>
                    </a:cubicBezTo>
                    <a:cubicBezTo>
                      <a:pt x="40" y="40"/>
                      <a:pt x="39" y="44"/>
                      <a:pt x="39" y="48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31"/>
                      <a:pt x="52" y="138"/>
                      <a:pt x="78" y="138"/>
                    </a:cubicBezTo>
                    <a:cubicBezTo>
                      <a:pt x="90" y="138"/>
                      <a:pt x="106" y="136"/>
                      <a:pt x="126" y="131"/>
                    </a:cubicBezTo>
                    <a:lnTo>
                      <a:pt x="126" y="16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5" name="Freeform 25"/>
              <p:cNvSpPr>
                <a:spLocks/>
              </p:cNvSpPr>
              <p:nvPr userDrawn="1"/>
            </p:nvSpPr>
            <p:spPr bwMode="auto">
              <a:xfrm>
                <a:off x="5547605" y="776181"/>
                <a:ext cx="377394" cy="481114"/>
              </a:xfrm>
              <a:custGeom>
                <a:avLst/>
                <a:gdLst>
                  <a:gd name="T0" fmla="*/ 302 w 302"/>
                  <a:gd name="T1" fmla="*/ 385 h 385"/>
                  <a:gd name="T2" fmla="*/ 0 w 302"/>
                  <a:gd name="T3" fmla="*/ 385 h 385"/>
                  <a:gd name="T4" fmla="*/ 0 w 302"/>
                  <a:gd name="T5" fmla="*/ 0 h 385"/>
                  <a:gd name="T6" fmla="*/ 294 w 302"/>
                  <a:gd name="T7" fmla="*/ 0 h 385"/>
                  <a:gd name="T8" fmla="*/ 294 w 302"/>
                  <a:gd name="T9" fmla="*/ 65 h 385"/>
                  <a:gd name="T10" fmla="*/ 94 w 302"/>
                  <a:gd name="T11" fmla="*/ 65 h 385"/>
                  <a:gd name="T12" fmla="*/ 94 w 302"/>
                  <a:gd name="T13" fmla="*/ 154 h 385"/>
                  <a:gd name="T14" fmla="*/ 275 w 302"/>
                  <a:gd name="T15" fmla="*/ 154 h 385"/>
                  <a:gd name="T16" fmla="*/ 275 w 302"/>
                  <a:gd name="T17" fmla="*/ 219 h 385"/>
                  <a:gd name="T18" fmla="*/ 94 w 302"/>
                  <a:gd name="T19" fmla="*/ 219 h 385"/>
                  <a:gd name="T20" fmla="*/ 94 w 302"/>
                  <a:gd name="T21" fmla="*/ 320 h 385"/>
                  <a:gd name="T22" fmla="*/ 302 w 302"/>
                  <a:gd name="T23" fmla="*/ 320 h 385"/>
                  <a:gd name="T24" fmla="*/ 302 w 302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2" h="385">
                    <a:moveTo>
                      <a:pt x="302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4" y="65"/>
                    </a:lnTo>
                    <a:lnTo>
                      <a:pt x="94" y="154"/>
                    </a:lnTo>
                    <a:lnTo>
                      <a:pt x="275" y="154"/>
                    </a:lnTo>
                    <a:lnTo>
                      <a:pt x="275" y="219"/>
                    </a:lnTo>
                    <a:lnTo>
                      <a:pt x="94" y="219"/>
                    </a:lnTo>
                    <a:lnTo>
                      <a:pt x="94" y="320"/>
                    </a:lnTo>
                    <a:lnTo>
                      <a:pt x="302" y="320"/>
                    </a:lnTo>
                    <a:lnTo>
                      <a:pt x="302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6" name="Freeform 26"/>
              <p:cNvSpPr>
                <a:spLocks/>
              </p:cNvSpPr>
              <p:nvPr userDrawn="1"/>
            </p:nvSpPr>
            <p:spPr bwMode="auto">
              <a:xfrm>
                <a:off x="5998431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0 w 131"/>
                  <a:gd name="T7" fmla="*/ 156 h 166"/>
                  <a:gd name="T8" fmla="*/ 88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0 w 131"/>
                  <a:gd name="T17" fmla="*/ 138 h 166"/>
                  <a:gd name="T18" fmla="*/ 92 w 131"/>
                  <a:gd name="T19" fmla="*/ 122 h 166"/>
                  <a:gd name="T20" fmla="*/ 92 w 131"/>
                  <a:gd name="T21" fmla="*/ 111 h 166"/>
                  <a:gd name="T22" fmla="*/ 88 w 131"/>
                  <a:gd name="T23" fmla="*/ 100 h 166"/>
                  <a:gd name="T24" fmla="*/ 71 w 131"/>
                  <a:gd name="T25" fmla="*/ 95 h 166"/>
                  <a:gd name="T26" fmla="*/ 52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7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1 w 131"/>
                  <a:gd name="T41" fmla="*/ 28 h 166"/>
                  <a:gd name="T42" fmla="*/ 45 w 131"/>
                  <a:gd name="T43" fmla="*/ 31 h 166"/>
                  <a:gd name="T44" fmla="*/ 38 w 131"/>
                  <a:gd name="T45" fmla="*/ 42 h 166"/>
                  <a:gd name="T46" fmla="*/ 38 w 131"/>
                  <a:gd name="T47" fmla="*/ 53 h 166"/>
                  <a:gd name="T48" fmla="*/ 59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0" y="156"/>
                    </a:cubicBezTo>
                    <a:cubicBezTo>
                      <a:pt x="103" y="160"/>
                      <a:pt x="96" y="162"/>
                      <a:pt x="88" y="163"/>
                    </a:cubicBezTo>
                    <a:cubicBezTo>
                      <a:pt x="80" y="165"/>
                      <a:pt x="71" y="166"/>
                      <a:pt x="60" y="166"/>
                    </a:cubicBezTo>
                    <a:cubicBezTo>
                      <a:pt x="44" y="166"/>
                      <a:pt x="25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1" y="138"/>
                      <a:pt x="92" y="133"/>
                      <a:pt x="92" y="122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3"/>
                      <a:pt x="88" y="100"/>
                    </a:cubicBezTo>
                    <a:cubicBezTo>
                      <a:pt x="85" y="96"/>
                      <a:pt x="80" y="95"/>
                      <a:pt x="71" y="95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17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5" y="17"/>
                      <a:pt x="17" y="10"/>
                    </a:cubicBezTo>
                    <a:cubicBezTo>
                      <a:pt x="29" y="4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1" y="28"/>
                    </a:cubicBezTo>
                    <a:cubicBezTo>
                      <a:pt x="59" y="28"/>
                      <a:pt x="50" y="29"/>
                      <a:pt x="45" y="31"/>
                    </a:cubicBezTo>
                    <a:cubicBezTo>
                      <a:pt x="40" y="33"/>
                      <a:pt x="38" y="37"/>
                      <a:pt x="38" y="42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2"/>
                      <a:pt x="45" y="66"/>
                      <a:pt x="5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7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 userDrawn="1"/>
          </p:nvGrpSpPr>
          <p:grpSpPr>
            <a:xfrm>
              <a:off x="314326" y="1075660"/>
              <a:ext cx="1843867" cy="369143"/>
              <a:chOff x="1146212" y="1396551"/>
              <a:chExt cx="2484309" cy="497360"/>
            </a:xfrm>
            <a:grpFill/>
          </p:grpSpPr>
          <p:sp>
            <p:nvSpPr>
              <p:cNvPr id="73" name="Freeform 27"/>
              <p:cNvSpPr>
                <a:spLocks/>
              </p:cNvSpPr>
              <p:nvPr userDrawn="1"/>
            </p:nvSpPr>
            <p:spPr bwMode="auto">
              <a:xfrm>
                <a:off x="1146212" y="1396551"/>
                <a:ext cx="443627" cy="497359"/>
              </a:xfrm>
              <a:custGeom>
                <a:avLst/>
                <a:gdLst>
                  <a:gd name="T0" fmla="*/ 147 w 147"/>
                  <a:gd name="T1" fmla="*/ 155 h 165"/>
                  <a:gd name="T2" fmla="*/ 115 w 147"/>
                  <a:gd name="T3" fmla="*/ 162 h 165"/>
                  <a:gd name="T4" fmla="*/ 80 w 147"/>
                  <a:gd name="T5" fmla="*/ 165 h 165"/>
                  <a:gd name="T6" fmla="*/ 56 w 147"/>
                  <a:gd name="T7" fmla="*/ 164 h 165"/>
                  <a:gd name="T8" fmla="*/ 34 w 147"/>
                  <a:gd name="T9" fmla="*/ 160 h 165"/>
                  <a:gd name="T10" fmla="*/ 16 w 147"/>
                  <a:gd name="T11" fmla="*/ 152 h 165"/>
                  <a:gd name="T12" fmla="*/ 5 w 147"/>
                  <a:gd name="T13" fmla="*/ 138 h 165"/>
                  <a:gd name="T14" fmla="*/ 0 w 147"/>
                  <a:gd name="T15" fmla="*/ 119 h 165"/>
                  <a:gd name="T16" fmla="*/ 0 w 147"/>
                  <a:gd name="T17" fmla="*/ 52 h 165"/>
                  <a:gd name="T18" fmla="*/ 5 w 147"/>
                  <a:gd name="T19" fmla="*/ 30 h 165"/>
                  <a:gd name="T20" fmla="*/ 18 w 147"/>
                  <a:gd name="T21" fmla="*/ 15 h 165"/>
                  <a:gd name="T22" fmla="*/ 37 w 147"/>
                  <a:gd name="T23" fmla="*/ 6 h 165"/>
                  <a:gd name="T24" fmla="*/ 59 w 147"/>
                  <a:gd name="T25" fmla="*/ 1 h 165"/>
                  <a:gd name="T26" fmla="*/ 80 w 147"/>
                  <a:gd name="T27" fmla="*/ 0 h 165"/>
                  <a:gd name="T28" fmla="*/ 146 w 147"/>
                  <a:gd name="T29" fmla="*/ 5 h 165"/>
                  <a:gd name="T30" fmla="*/ 146 w 147"/>
                  <a:gd name="T31" fmla="*/ 34 h 165"/>
                  <a:gd name="T32" fmla="*/ 80 w 147"/>
                  <a:gd name="T33" fmla="*/ 27 h 165"/>
                  <a:gd name="T34" fmla="*/ 39 w 147"/>
                  <a:gd name="T35" fmla="*/ 51 h 165"/>
                  <a:gd name="T36" fmla="*/ 39 w 147"/>
                  <a:gd name="T37" fmla="*/ 116 h 165"/>
                  <a:gd name="T38" fmla="*/ 50 w 147"/>
                  <a:gd name="T39" fmla="*/ 133 h 165"/>
                  <a:gd name="T40" fmla="*/ 84 w 147"/>
                  <a:gd name="T41" fmla="*/ 138 h 165"/>
                  <a:gd name="T42" fmla="*/ 110 w 147"/>
                  <a:gd name="T43" fmla="*/ 134 h 165"/>
                  <a:gd name="T44" fmla="*/ 110 w 147"/>
                  <a:gd name="T45" fmla="*/ 97 h 165"/>
                  <a:gd name="T46" fmla="*/ 84 w 147"/>
                  <a:gd name="T47" fmla="*/ 97 h 165"/>
                  <a:gd name="T48" fmla="*/ 84 w 147"/>
                  <a:gd name="T49" fmla="*/ 71 h 165"/>
                  <a:gd name="T50" fmla="*/ 147 w 147"/>
                  <a:gd name="T51" fmla="*/ 71 h 165"/>
                  <a:gd name="T52" fmla="*/ 147 w 147"/>
                  <a:gd name="T53" fmla="*/ 15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7" h="165">
                    <a:moveTo>
                      <a:pt x="147" y="155"/>
                    </a:moveTo>
                    <a:cubicBezTo>
                      <a:pt x="138" y="158"/>
                      <a:pt x="128" y="160"/>
                      <a:pt x="115" y="162"/>
                    </a:cubicBezTo>
                    <a:cubicBezTo>
                      <a:pt x="102" y="164"/>
                      <a:pt x="91" y="165"/>
                      <a:pt x="80" y="165"/>
                    </a:cubicBezTo>
                    <a:cubicBezTo>
                      <a:pt x="71" y="165"/>
                      <a:pt x="63" y="165"/>
                      <a:pt x="56" y="164"/>
                    </a:cubicBezTo>
                    <a:cubicBezTo>
                      <a:pt x="49" y="163"/>
                      <a:pt x="42" y="162"/>
                      <a:pt x="34" y="160"/>
                    </a:cubicBezTo>
                    <a:cubicBezTo>
                      <a:pt x="27" y="158"/>
                      <a:pt x="21" y="155"/>
                      <a:pt x="16" y="152"/>
                    </a:cubicBezTo>
                    <a:cubicBezTo>
                      <a:pt x="11" y="148"/>
                      <a:pt x="8" y="144"/>
                      <a:pt x="5" y="138"/>
                    </a:cubicBezTo>
                    <a:cubicBezTo>
                      <a:pt x="2" y="133"/>
                      <a:pt x="0" y="126"/>
                      <a:pt x="0" y="11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3"/>
                      <a:pt x="2" y="36"/>
                      <a:pt x="5" y="30"/>
                    </a:cubicBezTo>
                    <a:cubicBezTo>
                      <a:pt x="9" y="23"/>
                      <a:pt x="13" y="18"/>
                      <a:pt x="18" y="15"/>
                    </a:cubicBezTo>
                    <a:cubicBezTo>
                      <a:pt x="24" y="11"/>
                      <a:pt x="30" y="8"/>
                      <a:pt x="37" y="6"/>
                    </a:cubicBezTo>
                    <a:cubicBezTo>
                      <a:pt x="45" y="3"/>
                      <a:pt x="52" y="2"/>
                      <a:pt x="59" y="1"/>
                    </a:cubicBezTo>
                    <a:cubicBezTo>
                      <a:pt x="66" y="0"/>
                      <a:pt x="73" y="0"/>
                      <a:pt x="80" y="0"/>
                    </a:cubicBezTo>
                    <a:cubicBezTo>
                      <a:pt x="103" y="0"/>
                      <a:pt x="125" y="1"/>
                      <a:pt x="146" y="5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26" y="29"/>
                      <a:pt x="104" y="27"/>
                      <a:pt x="80" y="27"/>
                    </a:cubicBezTo>
                    <a:cubicBezTo>
                      <a:pt x="53" y="27"/>
                      <a:pt x="39" y="35"/>
                      <a:pt x="39" y="51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4"/>
                      <a:pt x="43" y="130"/>
                      <a:pt x="50" y="133"/>
                    </a:cubicBezTo>
                    <a:cubicBezTo>
                      <a:pt x="58" y="136"/>
                      <a:pt x="69" y="138"/>
                      <a:pt x="84" y="138"/>
                    </a:cubicBezTo>
                    <a:cubicBezTo>
                      <a:pt x="92" y="138"/>
                      <a:pt x="101" y="136"/>
                      <a:pt x="110" y="134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84" y="97"/>
                      <a:pt x="84" y="97"/>
                      <a:pt x="84" y="97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147" y="71"/>
                      <a:pt x="147" y="71"/>
                      <a:pt x="147" y="71"/>
                    </a:cubicBezTo>
                    <a:lnTo>
                      <a:pt x="147" y="15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4" name="Freeform 28"/>
              <p:cNvSpPr>
                <a:spLocks noEditPoints="1"/>
              </p:cNvSpPr>
              <p:nvPr userDrawn="1"/>
            </p:nvSpPr>
            <p:spPr bwMode="auto">
              <a:xfrm>
                <a:off x="1697852" y="1402799"/>
                <a:ext cx="431129" cy="484862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1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1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5"/>
                    </a:cubicBezTo>
                    <a:cubicBezTo>
                      <a:pt x="115" y="90"/>
                      <a:pt x="106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1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7" y="71"/>
                      <a:pt x="90" y="69"/>
                    </a:cubicBezTo>
                    <a:cubicBezTo>
                      <a:pt x="93" y="66"/>
                      <a:pt x="95" y="61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5" name="Freeform 29"/>
              <p:cNvSpPr>
                <a:spLocks noEditPoints="1"/>
              </p:cNvSpPr>
              <p:nvPr userDrawn="1"/>
            </p:nvSpPr>
            <p:spPr bwMode="auto">
              <a:xfrm>
                <a:off x="2188536" y="1396552"/>
                <a:ext cx="458622" cy="497359"/>
              </a:xfrm>
              <a:custGeom>
                <a:avLst/>
                <a:gdLst>
                  <a:gd name="T0" fmla="*/ 152 w 152"/>
                  <a:gd name="T1" fmla="*/ 48 h 165"/>
                  <a:gd name="T2" fmla="*/ 152 w 152"/>
                  <a:gd name="T3" fmla="*/ 119 h 165"/>
                  <a:gd name="T4" fmla="*/ 145 w 152"/>
                  <a:gd name="T5" fmla="*/ 142 h 165"/>
                  <a:gd name="T6" fmla="*/ 126 w 152"/>
                  <a:gd name="T7" fmla="*/ 156 h 165"/>
                  <a:gd name="T8" fmla="*/ 102 w 152"/>
                  <a:gd name="T9" fmla="*/ 163 h 165"/>
                  <a:gd name="T10" fmla="*/ 76 w 152"/>
                  <a:gd name="T11" fmla="*/ 165 h 165"/>
                  <a:gd name="T12" fmla="*/ 52 w 152"/>
                  <a:gd name="T13" fmla="*/ 163 h 165"/>
                  <a:gd name="T14" fmla="*/ 28 w 152"/>
                  <a:gd name="T15" fmla="*/ 157 h 165"/>
                  <a:gd name="T16" fmla="*/ 8 w 152"/>
                  <a:gd name="T17" fmla="*/ 143 h 165"/>
                  <a:gd name="T18" fmla="*/ 0 w 152"/>
                  <a:gd name="T19" fmla="*/ 119 h 165"/>
                  <a:gd name="T20" fmla="*/ 0 w 152"/>
                  <a:gd name="T21" fmla="*/ 48 h 165"/>
                  <a:gd name="T22" fmla="*/ 6 w 152"/>
                  <a:gd name="T23" fmla="*/ 27 h 165"/>
                  <a:gd name="T24" fmla="*/ 19 w 152"/>
                  <a:gd name="T25" fmla="*/ 12 h 165"/>
                  <a:gd name="T26" fmla="*/ 38 w 152"/>
                  <a:gd name="T27" fmla="*/ 4 h 165"/>
                  <a:gd name="T28" fmla="*/ 58 w 152"/>
                  <a:gd name="T29" fmla="*/ 0 h 165"/>
                  <a:gd name="T30" fmla="*/ 76 w 152"/>
                  <a:gd name="T31" fmla="*/ 0 h 165"/>
                  <a:gd name="T32" fmla="*/ 95 w 152"/>
                  <a:gd name="T33" fmla="*/ 0 h 165"/>
                  <a:gd name="T34" fmla="*/ 115 w 152"/>
                  <a:gd name="T35" fmla="*/ 4 h 165"/>
                  <a:gd name="T36" fmla="*/ 134 w 152"/>
                  <a:gd name="T37" fmla="*/ 12 h 165"/>
                  <a:gd name="T38" fmla="*/ 147 w 152"/>
                  <a:gd name="T39" fmla="*/ 27 h 165"/>
                  <a:gd name="T40" fmla="*/ 152 w 152"/>
                  <a:gd name="T41" fmla="*/ 48 h 165"/>
                  <a:gd name="T42" fmla="*/ 114 w 152"/>
                  <a:gd name="T43" fmla="*/ 119 h 165"/>
                  <a:gd name="T44" fmla="*/ 114 w 152"/>
                  <a:gd name="T45" fmla="*/ 48 h 165"/>
                  <a:gd name="T46" fmla="*/ 104 w 152"/>
                  <a:gd name="T47" fmla="*/ 32 h 165"/>
                  <a:gd name="T48" fmla="*/ 76 w 152"/>
                  <a:gd name="T49" fmla="*/ 27 h 165"/>
                  <a:gd name="T50" fmla="*/ 48 w 152"/>
                  <a:gd name="T51" fmla="*/ 32 h 165"/>
                  <a:gd name="T52" fmla="*/ 39 w 152"/>
                  <a:gd name="T53" fmla="*/ 48 h 165"/>
                  <a:gd name="T54" fmla="*/ 39 w 152"/>
                  <a:gd name="T55" fmla="*/ 119 h 165"/>
                  <a:gd name="T56" fmla="*/ 42 w 152"/>
                  <a:gd name="T57" fmla="*/ 129 h 165"/>
                  <a:gd name="T58" fmla="*/ 51 w 152"/>
                  <a:gd name="T59" fmla="*/ 135 h 165"/>
                  <a:gd name="T60" fmla="*/ 63 w 152"/>
                  <a:gd name="T61" fmla="*/ 137 h 165"/>
                  <a:gd name="T62" fmla="*/ 77 w 152"/>
                  <a:gd name="T63" fmla="*/ 138 h 165"/>
                  <a:gd name="T64" fmla="*/ 90 w 152"/>
                  <a:gd name="T65" fmla="*/ 137 h 165"/>
                  <a:gd name="T66" fmla="*/ 102 w 152"/>
                  <a:gd name="T67" fmla="*/ 135 h 165"/>
                  <a:gd name="T68" fmla="*/ 111 w 152"/>
                  <a:gd name="T69" fmla="*/ 129 h 165"/>
                  <a:gd name="T70" fmla="*/ 114 w 152"/>
                  <a:gd name="T71" fmla="*/ 11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5">
                    <a:moveTo>
                      <a:pt x="152" y="48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50" y="135"/>
                      <a:pt x="145" y="142"/>
                    </a:cubicBezTo>
                    <a:cubicBezTo>
                      <a:pt x="141" y="148"/>
                      <a:pt x="134" y="153"/>
                      <a:pt x="126" y="156"/>
                    </a:cubicBezTo>
                    <a:cubicBezTo>
                      <a:pt x="118" y="159"/>
                      <a:pt x="110" y="162"/>
                      <a:pt x="102" y="163"/>
                    </a:cubicBezTo>
                    <a:cubicBezTo>
                      <a:pt x="94" y="164"/>
                      <a:pt x="85" y="165"/>
                      <a:pt x="76" y="165"/>
                    </a:cubicBezTo>
                    <a:cubicBezTo>
                      <a:pt x="68" y="165"/>
                      <a:pt x="60" y="164"/>
                      <a:pt x="52" y="163"/>
                    </a:cubicBezTo>
                    <a:cubicBezTo>
                      <a:pt x="45" y="162"/>
                      <a:pt x="37" y="160"/>
                      <a:pt x="28" y="157"/>
                    </a:cubicBezTo>
                    <a:cubicBezTo>
                      <a:pt x="20" y="154"/>
                      <a:pt x="13" y="150"/>
                      <a:pt x="8" y="143"/>
                    </a:cubicBezTo>
                    <a:cubicBezTo>
                      <a:pt x="3" y="136"/>
                      <a:pt x="0" y="128"/>
                      <a:pt x="0" y="119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0"/>
                      <a:pt x="2" y="33"/>
                      <a:pt x="6" y="27"/>
                    </a:cubicBezTo>
                    <a:cubicBezTo>
                      <a:pt x="10" y="20"/>
                      <a:pt x="14" y="16"/>
                      <a:pt x="19" y="12"/>
                    </a:cubicBezTo>
                    <a:cubicBezTo>
                      <a:pt x="24" y="9"/>
                      <a:pt x="31" y="6"/>
                      <a:pt x="38" y="4"/>
                    </a:cubicBezTo>
                    <a:cubicBezTo>
                      <a:pt x="46" y="2"/>
                      <a:pt x="52" y="1"/>
                      <a:pt x="58" y="0"/>
                    </a:cubicBezTo>
                    <a:cubicBezTo>
                      <a:pt x="64" y="0"/>
                      <a:pt x="70" y="0"/>
                      <a:pt x="76" y="0"/>
                    </a:cubicBezTo>
                    <a:cubicBezTo>
                      <a:pt x="83" y="0"/>
                      <a:pt x="89" y="0"/>
                      <a:pt x="95" y="0"/>
                    </a:cubicBezTo>
                    <a:cubicBezTo>
                      <a:pt x="101" y="1"/>
                      <a:pt x="107" y="2"/>
                      <a:pt x="115" y="4"/>
                    </a:cubicBezTo>
                    <a:cubicBezTo>
                      <a:pt x="122" y="6"/>
                      <a:pt x="128" y="9"/>
                      <a:pt x="134" y="12"/>
                    </a:cubicBezTo>
                    <a:cubicBezTo>
                      <a:pt x="139" y="16"/>
                      <a:pt x="143" y="20"/>
                      <a:pt x="147" y="27"/>
                    </a:cubicBezTo>
                    <a:cubicBezTo>
                      <a:pt x="151" y="33"/>
                      <a:pt x="152" y="40"/>
                      <a:pt x="152" y="48"/>
                    </a:cubicBezTo>
                    <a:close/>
                    <a:moveTo>
                      <a:pt x="114" y="119"/>
                    </a:moveTo>
                    <a:cubicBezTo>
                      <a:pt x="114" y="48"/>
                      <a:pt x="114" y="48"/>
                      <a:pt x="114" y="48"/>
                    </a:cubicBezTo>
                    <a:cubicBezTo>
                      <a:pt x="114" y="40"/>
                      <a:pt x="111" y="35"/>
                      <a:pt x="104" y="32"/>
                    </a:cubicBezTo>
                    <a:cubicBezTo>
                      <a:pt x="98" y="29"/>
                      <a:pt x="89" y="27"/>
                      <a:pt x="76" y="27"/>
                    </a:cubicBezTo>
                    <a:cubicBezTo>
                      <a:pt x="64" y="27"/>
                      <a:pt x="54" y="29"/>
                      <a:pt x="48" y="32"/>
                    </a:cubicBezTo>
                    <a:cubicBezTo>
                      <a:pt x="42" y="35"/>
                      <a:pt x="39" y="40"/>
                      <a:pt x="39" y="48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39" y="123"/>
                      <a:pt x="40" y="126"/>
                      <a:pt x="42" y="129"/>
                    </a:cubicBezTo>
                    <a:cubicBezTo>
                      <a:pt x="44" y="132"/>
                      <a:pt x="47" y="133"/>
                      <a:pt x="51" y="135"/>
                    </a:cubicBezTo>
                    <a:cubicBezTo>
                      <a:pt x="55" y="136"/>
                      <a:pt x="59" y="137"/>
                      <a:pt x="63" y="137"/>
                    </a:cubicBezTo>
                    <a:cubicBezTo>
                      <a:pt x="67" y="137"/>
                      <a:pt x="71" y="138"/>
                      <a:pt x="77" y="138"/>
                    </a:cubicBezTo>
                    <a:cubicBezTo>
                      <a:pt x="82" y="138"/>
                      <a:pt x="87" y="137"/>
                      <a:pt x="90" y="137"/>
                    </a:cubicBezTo>
                    <a:cubicBezTo>
                      <a:pt x="94" y="137"/>
                      <a:pt x="98" y="136"/>
                      <a:pt x="102" y="135"/>
                    </a:cubicBezTo>
                    <a:cubicBezTo>
                      <a:pt x="106" y="133"/>
                      <a:pt x="109" y="132"/>
                      <a:pt x="111" y="129"/>
                    </a:cubicBezTo>
                    <a:cubicBezTo>
                      <a:pt x="113" y="126"/>
                      <a:pt x="114" y="123"/>
                      <a:pt x="114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6" name="Freeform 30"/>
              <p:cNvSpPr>
                <a:spLocks/>
              </p:cNvSpPr>
              <p:nvPr userDrawn="1"/>
            </p:nvSpPr>
            <p:spPr bwMode="auto">
              <a:xfrm>
                <a:off x="2736993" y="1402799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70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4 w 139"/>
                  <a:gd name="T19" fmla="*/ 132 h 163"/>
                  <a:gd name="T20" fmla="*/ 101 w 139"/>
                  <a:gd name="T21" fmla="*/ 117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70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39" y="124"/>
                      <a:pt x="41" y="129"/>
                      <a:pt x="46" y="132"/>
                    </a:cubicBezTo>
                    <a:cubicBezTo>
                      <a:pt x="51" y="134"/>
                      <a:pt x="59" y="136"/>
                      <a:pt x="70" y="136"/>
                    </a:cubicBezTo>
                    <a:cubicBezTo>
                      <a:pt x="81" y="136"/>
                      <a:pt x="89" y="134"/>
                      <a:pt x="94" y="132"/>
                    </a:cubicBezTo>
                    <a:cubicBezTo>
                      <a:pt x="98" y="129"/>
                      <a:pt x="101" y="124"/>
                      <a:pt x="101" y="117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7" name="Freeform 31"/>
              <p:cNvSpPr>
                <a:spLocks noEditPoints="1"/>
              </p:cNvSpPr>
              <p:nvPr userDrawn="1"/>
            </p:nvSpPr>
            <p:spPr bwMode="auto">
              <a:xfrm>
                <a:off x="3244380" y="1402797"/>
                <a:ext cx="386141" cy="484862"/>
              </a:xfrm>
              <a:custGeom>
                <a:avLst/>
                <a:gdLst>
                  <a:gd name="T0" fmla="*/ 128 w 128"/>
                  <a:gd name="T1" fmla="*/ 37 h 161"/>
                  <a:gd name="T2" fmla="*/ 128 w 128"/>
                  <a:gd name="T3" fmla="*/ 67 h 161"/>
                  <a:gd name="T4" fmla="*/ 112 w 128"/>
                  <a:gd name="T5" fmla="*/ 100 h 161"/>
                  <a:gd name="T6" fmla="*/ 60 w 128"/>
                  <a:gd name="T7" fmla="*/ 108 h 161"/>
                  <a:gd name="T8" fmla="*/ 39 w 128"/>
                  <a:gd name="T9" fmla="*/ 108 h 161"/>
                  <a:gd name="T10" fmla="*/ 39 w 128"/>
                  <a:gd name="T11" fmla="*/ 161 h 161"/>
                  <a:gd name="T12" fmla="*/ 0 w 128"/>
                  <a:gd name="T13" fmla="*/ 161 h 161"/>
                  <a:gd name="T14" fmla="*/ 0 w 128"/>
                  <a:gd name="T15" fmla="*/ 0 h 161"/>
                  <a:gd name="T16" fmla="*/ 65 w 128"/>
                  <a:gd name="T17" fmla="*/ 0 h 161"/>
                  <a:gd name="T18" fmla="*/ 113 w 128"/>
                  <a:gd name="T19" fmla="*/ 8 h 161"/>
                  <a:gd name="T20" fmla="*/ 128 w 128"/>
                  <a:gd name="T21" fmla="*/ 37 h 161"/>
                  <a:gd name="T22" fmla="*/ 91 w 128"/>
                  <a:gd name="T23" fmla="*/ 66 h 161"/>
                  <a:gd name="T24" fmla="*/ 91 w 128"/>
                  <a:gd name="T25" fmla="*/ 40 h 161"/>
                  <a:gd name="T26" fmla="*/ 85 w 128"/>
                  <a:gd name="T27" fmla="*/ 30 h 161"/>
                  <a:gd name="T28" fmla="*/ 63 w 128"/>
                  <a:gd name="T29" fmla="*/ 28 h 161"/>
                  <a:gd name="T30" fmla="*/ 39 w 128"/>
                  <a:gd name="T31" fmla="*/ 28 h 161"/>
                  <a:gd name="T32" fmla="*/ 39 w 128"/>
                  <a:gd name="T33" fmla="*/ 82 h 161"/>
                  <a:gd name="T34" fmla="*/ 63 w 128"/>
                  <a:gd name="T35" fmla="*/ 82 h 161"/>
                  <a:gd name="T36" fmla="*/ 85 w 128"/>
                  <a:gd name="T37" fmla="*/ 78 h 161"/>
                  <a:gd name="T38" fmla="*/ 91 w 128"/>
                  <a:gd name="T39" fmla="*/ 6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" h="161">
                    <a:moveTo>
                      <a:pt x="128" y="37"/>
                    </a:moveTo>
                    <a:cubicBezTo>
                      <a:pt x="128" y="67"/>
                      <a:pt x="128" y="67"/>
                      <a:pt x="128" y="67"/>
                    </a:cubicBezTo>
                    <a:cubicBezTo>
                      <a:pt x="128" y="83"/>
                      <a:pt x="123" y="94"/>
                      <a:pt x="112" y="100"/>
                    </a:cubicBezTo>
                    <a:cubicBezTo>
                      <a:pt x="102" y="106"/>
                      <a:pt x="84" y="108"/>
                      <a:pt x="60" y="108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87" y="0"/>
                      <a:pt x="103" y="3"/>
                      <a:pt x="113" y="8"/>
                    </a:cubicBezTo>
                    <a:cubicBezTo>
                      <a:pt x="123" y="13"/>
                      <a:pt x="128" y="23"/>
                      <a:pt x="128" y="37"/>
                    </a:cubicBezTo>
                    <a:close/>
                    <a:moveTo>
                      <a:pt x="91" y="66"/>
                    </a:move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35"/>
                      <a:pt x="89" y="32"/>
                      <a:pt x="85" y="30"/>
                    </a:cubicBezTo>
                    <a:cubicBezTo>
                      <a:pt x="81" y="29"/>
                      <a:pt x="73" y="28"/>
                      <a:pt x="63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73" y="82"/>
                      <a:pt x="80" y="81"/>
                      <a:pt x="85" y="78"/>
                    </a:cubicBezTo>
                    <a:cubicBezTo>
                      <a:pt x="89" y="76"/>
                      <a:pt x="91" y="72"/>
                      <a:pt x="91" y="6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 userDrawn="1"/>
          </p:nvGrpSpPr>
          <p:grpSpPr>
            <a:xfrm>
              <a:off x="314326" y="209071"/>
              <a:ext cx="2791230" cy="369145"/>
              <a:chOff x="314326" y="326116"/>
              <a:chExt cx="3760726" cy="497363"/>
            </a:xfrm>
            <a:grpFill/>
          </p:grpSpPr>
          <p:sp>
            <p:nvSpPr>
              <p:cNvPr id="41" name="Freeform 10"/>
              <p:cNvSpPr>
                <a:spLocks/>
              </p:cNvSpPr>
              <p:nvPr userDrawn="1"/>
            </p:nvSpPr>
            <p:spPr bwMode="auto">
              <a:xfrm>
                <a:off x="314326" y="332366"/>
                <a:ext cx="373645" cy="484863"/>
              </a:xfrm>
              <a:custGeom>
                <a:avLst/>
                <a:gdLst>
                  <a:gd name="T0" fmla="*/ 299 w 299"/>
                  <a:gd name="T1" fmla="*/ 388 h 388"/>
                  <a:gd name="T2" fmla="*/ 0 w 299"/>
                  <a:gd name="T3" fmla="*/ 388 h 388"/>
                  <a:gd name="T4" fmla="*/ 0 w 299"/>
                  <a:gd name="T5" fmla="*/ 0 h 388"/>
                  <a:gd name="T6" fmla="*/ 294 w 299"/>
                  <a:gd name="T7" fmla="*/ 0 h 388"/>
                  <a:gd name="T8" fmla="*/ 294 w 299"/>
                  <a:gd name="T9" fmla="*/ 68 h 388"/>
                  <a:gd name="T10" fmla="*/ 92 w 299"/>
                  <a:gd name="T11" fmla="*/ 68 h 388"/>
                  <a:gd name="T12" fmla="*/ 92 w 299"/>
                  <a:gd name="T13" fmla="*/ 157 h 388"/>
                  <a:gd name="T14" fmla="*/ 275 w 299"/>
                  <a:gd name="T15" fmla="*/ 157 h 388"/>
                  <a:gd name="T16" fmla="*/ 275 w 299"/>
                  <a:gd name="T17" fmla="*/ 222 h 388"/>
                  <a:gd name="T18" fmla="*/ 92 w 299"/>
                  <a:gd name="T19" fmla="*/ 222 h 388"/>
                  <a:gd name="T20" fmla="*/ 92 w 299"/>
                  <a:gd name="T21" fmla="*/ 321 h 388"/>
                  <a:gd name="T22" fmla="*/ 299 w 299"/>
                  <a:gd name="T23" fmla="*/ 321 h 388"/>
                  <a:gd name="T24" fmla="*/ 299 w 299"/>
                  <a:gd name="T25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9" h="388">
                    <a:moveTo>
                      <a:pt x="299" y="388"/>
                    </a:moveTo>
                    <a:lnTo>
                      <a:pt x="0" y="38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8"/>
                    </a:lnTo>
                    <a:lnTo>
                      <a:pt x="92" y="68"/>
                    </a:lnTo>
                    <a:lnTo>
                      <a:pt x="92" y="157"/>
                    </a:lnTo>
                    <a:lnTo>
                      <a:pt x="275" y="157"/>
                    </a:lnTo>
                    <a:lnTo>
                      <a:pt x="275" y="222"/>
                    </a:lnTo>
                    <a:lnTo>
                      <a:pt x="92" y="222"/>
                    </a:lnTo>
                    <a:lnTo>
                      <a:pt x="92" y="321"/>
                    </a:lnTo>
                    <a:lnTo>
                      <a:pt x="299" y="321"/>
                    </a:lnTo>
                    <a:lnTo>
                      <a:pt x="299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Freeform 11"/>
              <p:cNvSpPr>
                <a:spLocks/>
              </p:cNvSpPr>
              <p:nvPr userDrawn="1"/>
            </p:nvSpPr>
            <p:spPr bwMode="auto">
              <a:xfrm>
                <a:off x="787838" y="332366"/>
                <a:ext cx="418634" cy="491113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69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8 w 139"/>
                  <a:gd name="T11" fmla="*/ 0 h 163"/>
                  <a:gd name="T12" fmla="*/ 38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3 w 139"/>
                  <a:gd name="T19" fmla="*/ 132 h 163"/>
                  <a:gd name="T20" fmla="*/ 100 w 139"/>
                  <a:gd name="T21" fmla="*/ 117 h 163"/>
                  <a:gd name="T22" fmla="*/ 100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69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8" y="124"/>
                      <a:pt x="41" y="129"/>
                      <a:pt x="46" y="132"/>
                    </a:cubicBezTo>
                    <a:cubicBezTo>
                      <a:pt x="50" y="134"/>
                      <a:pt x="58" y="136"/>
                      <a:pt x="70" y="136"/>
                    </a:cubicBezTo>
                    <a:cubicBezTo>
                      <a:pt x="81" y="136"/>
                      <a:pt x="89" y="134"/>
                      <a:pt x="93" y="132"/>
                    </a:cubicBezTo>
                    <a:cubicBezTo>
                      <a:pt x="98" y="129"/>
                      <a:pt x="100" y="124"/>
                      <a:pt x="100" y="117"/>
                    </a:cubicBezTo>
                    <a:cubicBezTo>
                      <a:pt x="100" y="0"/>
                      <a:pt x="100" y="0"/>
                      <a:pt x="100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6" name="Freeform 12"/>
              <p:cNvSpPr>
                <a:spLocks noEditPoints="1"/>
              </p:cNvSpPr>
              <p:nvPr userDrawn="1"/>
            </p:nvSpPr>
            <p:spPr bwMode="auto">
              <a:xfrm>
                <a:off x="1311898" y="332366"/>
                <a:ext cx="431129" cy="484863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2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2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9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80"/>
                      <a:pt x="122" y="85"/>
                    </a:cubicBezTo>
                    <a:cubicBezTo>
                      <a:pt x="115" y="90"/>
                      <a:pt x="107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2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81" y="72"/>
                      <a:pt x="87" y="71"/>
                      <a:pt x="90" y="69"/>
                    </a:cubicBezTo>
                    <a:cubicBezTo>
                      <a:pt x="93" y="66"/>
                      <a:pt x="95" y="62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7" name="Freeform 13"/>
              <p:cNvSpPr>
                <a:spLocks noEditPoints="1"/>
              </p:cNvSpPr>
              <p:nvPr userDrawn="1"/>
            </p:nvSpPr>
            <p:spPr bwMode="auto">
              <a:xfrm>
                <a:off x="1800735" y="332366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 userDrawn="1"/>
            </p:nvSpPr>
            <p:spPr bwMode="auto">
              <a:xfrm>
                <a:off x="2349541" y="326116"/>
                <a:ext cx="394889" cy="497359"/>
              </a:xfrm>
              <a:custGeom>
                <a:avLst/>
                <a:gdLst>
                  <a:gd name="T0" fmla="*/ 131 w 131"/>
                  <a:gd name="T1" fmla="*/ 106 h 165"/>
                  <a:gd name="T2" fmla="*/ 131 w 131"/>
                  <a:gd name="T3" fmla="*/ 117 h 165"/>
                  <a:gd name="T4" fmla="*/ 126 w 131"/>
                  <a:gd name="T5" fmla="*/ 141 h 165"/>
                  <a:gd name="T6" fmla="*/ 111 w 131"/>
                  <a:gd name="T7" fmla="*/ 156 h 165"/>
                  <a:gd name="T8" fmla="*/ 88 w 131"/>
                  <a:gd name="T9" fmla="*/ 163 h 165"/>
                  <a:gd name="T10" fmla="*/ 60 w 131"/>
                  <a:gd name="T11" fmla="*/ 165 h 165"/>
                  <a:gd name="T12" fmla="*/ 3 w 131"/>
                  <a:gd name="T13" fmla="*/ 161 h 165"/>
                  <a:gd name="T14" fmla="*/ 3 w 131"/>
                  <a:gd name="T15" fmla="*/ 131 h 165"/>
                  <a:gd name="T16" fmla="*/ 60 w 131"/>
                  <a:gd name="T17" fmla="*/ 138 h 165"/>
                  <a:gd name="T18" fmla="*/ 92 w 131"/>
                  <a:gd name="T19" fmla="*/ 121 h 165"/>
                  <a:gd name="T20" fmla="*/ 92 w 131"/>
                  <a:gd name="T21" fmla="*/ 111 h 165"/>
                  <a:gd name="T22" fmla="*/ 88 w 131"/>
                  <a:gd name="T23" fmla="*/ 99 h 165"/>
                  <a:gd name="T24" fmla="*/ 71 w 131"/>
                  <a:gd name="T25" fmla="*/ 94 h 165"/>
                  <a:gd name="T26" fmla="*/ 53 w 131"/>
                  <a:gd name="T27" fmla="*/ 94 h 165"/>
                  <a:gd name="T28" fmla="*/ 0 w 131"/>
                  <a:gd name="T29" fmla="*/ 53 h 165"/>
                  <a:gd name="T30" fmla="*/ 0 w 131"/>
                  <a:gd name="T31" fmla="*/ 41 h 165"/>
                  <a:gd name="T32" fmla="*/ 17 w 131"/>
                  <a:gd name="T33" fmla="*/ 10 h 165"/>
                  <a:gd name="T34" fmla="*/ 73 w 131"/>
                  <a:gd name="T35" fmla="*/ 0 h 165"/>
                  <a:gd name="T36" fmla="*/ 123 w 131"/>
                  <a:gd name="T37" fmla="*/ 3 h 165"/>
                  <a:gd name="T38" fmla="*/ 123 w 131"/>
                  <a:gd name="T39" fmla="*/ 32 h 165"/>
                  <a:gd name="T40" fmla="*/ 72 w 131"/>
                  <a:gd name="T41" fmla="*/ 27 h 165"/>
                  <a:gd name="T42" fmla="*/ 46 w 131"/>
                  <a:gd name="T43" fmla="*/ 31 h 165"/>
                  <a:gd name="T44" fmla="*/ 38 w 131"/>
                  <a:gd name="T45" fmla="*/ 41 h 165"/>
                  <a:gd name="T46" fmla="*/ 38 w 131"/>
                  <a:gd name="T47" fmla="*/ 53 h 165"/>
                  <a:gd name="T48" fmla="*/ 60 w 131"/>
                  <a:gd name="T49" fmla="*/ 65 h 165"/>
                  <a:gd name="T50" fmla="*/ 79 w 131"/>
                  <a:gd name="T51" fmla="*/ 65 h 165"/>
                  <a:gd name="T52" fmla="*/ 119 w 131"/>
                  <a:gd name="T53" fmla="*/ 76 h 165"/>
                  <a:gd name="T54" fmla="*/ 131 w 131"/>
                  <a:gd name="T55" fmla="*/ 10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5">
                    <a:moveTo>
                      <a:pt x="131" y="106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1" y="156"/>
                    </a:cubicBezTo>
                    <a:cubicBezTo>
                      <a:pt x="104" y="159"/>
                      <a:pt x="96" y="162"/>
                      <a:pt x="88" y="163"/>
                    </a:cubicBezTo>
                    <a:cubicBezTo>
                      <a:pt x="80" y="164"/>
                      <a:pt x="71" y="165"/>
                      <a:pt x="60" y="165"/>
                    </a:cubicBezTo>
                    <a:cubicBezTo>
                      <a:pt x="45" y="165"/>
                      <a:pt x="26" y="164"/>
                      <a:pt x="3" y="161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2" y="138"/>
                      <a:pt x="92" y="132"/>
                      <a:pt x="92" y="121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2"/>
                      <a:pt x="88" y="99"/>
                    </a:cubicBezTo>
                    <a:cubicBezTo>
                      <a:pt x="85" y="96"/>
                      <a:pt x="80" y="94"/>
                      <a:pt x="71" y="94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7" y="94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7" y="10"/>
                    </a:cubicBezTo>
                    <a:cubicBezTo>
                      <a:pt x="29" y="3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3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7"/>
                      <a:pt x="72" y="27"/>
                    </a:cubicBezTo>
                    <a:cubicBezTo>
                      <a:pt x="59" y="27"/>
                      <a:pt x="50" y="28"/>
                      <a:pt x="46" y="31"/>
                    </a:cubicBezTo>
                    <a:cubicBezTo>
                      <a:pt x="41" y="33"/>
                      <a:pt x="38" y="36"/>
                      <a:pt x="38" y="41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1"/>
                      <a:pt x="45" y="65"/>
                      <a:pt x="60" y="65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98" y="65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 userDrawn="1"/>
            </p:nvSpPr>
            <p:spPr bwMode="auto">
              <a:xfrm>
                <a:off x="2854100" y="332365"/>
                <a:ext cx="114968" cy="484863"/>
              </a:xfrm>
              <a:prstGeom prst="rect">
                <a:avLst/>
              </a:pr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 userDrawn="1"/>
            </p:nvSpPr>
            <p:spPr bwMode="auto">
              <a:xfrm>
                <a:off x="3049957" y="332365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2" name="Freeform 17"/>
              <p:cNvSpPr>
                <a:spLocks/>
              </p:cNvSpPr>
              <p:nvPr userDrawn="1"/>
            </p:nvSpPr>
            <p:spPr bwMode="auto">
              <a:xfrm>
                <a:off x="3620180" y="332365"/>
                <a:ext cx="454872" cy="484863"/>
              </a:xfrm>
              <a:custGeom>
                <a:avLst/>
                <a:gdLst>
                  <a:gd name="T0" fmla="*/ 364 w 364"/>
                  <a:gd name="T1" fmla="*/ 388 h 388"/>
                  <a:gd name="T2" fmla="*/ 270 w 364"/>
                  <a:gd name="T3" fmla="*/ 388 h 388"/>
                  <a:gd name="T4" fmla="*/ 82 w 364"/>
                  <a:gd name="T5" fmla="*/ 121 h 388"/>
                  <a:gd name="T6" fmla="*/ 82 w 364"/>
                  <a:gd name="T7" fmla="*/ 388 h 388"/>
                  <a:gd name="T8" fmla="*/ 0 w 364"/>
                  <a:gd name="T9" fmla="*/ 388 h 388"/>
                  <a:gd name="T10" fmla="*/ 0 w 364"/>
                  <a:gd name="T11" fmla="*/ 0 h 388"/>
                  <a:gd name="T12" fmla="*/ 94 w 364"/>
                  <a:gd name="T13" fmla="*/ 0 h 388"/>
                  <a:gd name="T14" fmla="*/ 279 w 364"/>
                  <a:gd name="T15" fmla="*/ 265 h 388"/>
                  <a:gd name="T16" fmla="*/ 279 w 364"/>
                  <a:gd name="T17" fmla="*/ 0 h 388"/>
                  <a:gd name="T18" fmla="*/ 364 w 364"/>
                  <a:gd name="T19" fmla="*/ 0 h 388"/>
                  <a:gd name="T20" fmla="*/ 364 w 364"/>
                  <a:gd name="T21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388">
                    <a:moveTo>
                      <a:pt x="364" y="388"/>
                    </a:moveTo>
                    <a:lnTo>
                      <a:pt x="270" y="388"/>
                    </a:lnTo>
                    <a:lnTo>
                      <a:pt x="82" y="121"/>
                    </a:lnTo>
                    <a:lnTo>
                      <a:pt x="82" y="388"/>
                    </a:lnTo>
                    <a:lnTo>
                      <a:pt x="0" y="388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279" y="265"/>
                    </a:lnTo>
                    <a:lnTo>
                      <a:pt x="279" y="0"/>
                    </a:lnTo>
                    <a:lnTo>
                      <a:pt x="364" y="0"/>
                    </a:lnTo>
                    <a:lnTo>
                      <a:pt x="364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0484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3264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87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1219200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9689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67810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67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9" y="1614488"/>
            <a:ext cx="7974012" cy="45370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4914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247540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14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500" y="1614488"/>
            <a:ext cx="3752850" cy="45370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9" y="1614488"/>
            <a:ext cx="7974012" cy="45370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471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519825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63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1219200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6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8"/>
            <a:ext cx="11560173" cy="16669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2659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403552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34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407035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6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7"/>
            <a:ext cx="11560173" cy="16652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8" y="3425825"/>
            <a:ext cx="3757612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123238" y="3425825"/>
            <a:ext cx="4068762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52837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13842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11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9099550" y="1614488"/>
            <a:ext cx="3092450" cy="453707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6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8"/>
            <a:ext cx="5705475" cy="45370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170612" y="2522538"/>
            <a:ext cx="2778125" cy="43354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38800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725438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92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9099550" y="1614488"/>
            <a:ext cx="3092450" cy="453707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170612" y="2522538"/>
            <a:ext cx="2778125" cy="43354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0387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354375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23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293812" y="1614488"/>
            <a:ext cx="1800225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219046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3243263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46925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171140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10066298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9090025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293812" y="3425825"/>
            <a:ext cx="1800225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219046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3243263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146925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71140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10066298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9090025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321525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319763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681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26784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68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297515" y="1614488"/>
            <a:ext cx="4725459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46925" y="1614488"/>
            <a:ext cx="47268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167438" y="1614491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297515" y="3429792"/>
            <a:ext cx="4725459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146925" y="3429792"/>
            <a:ext cx="47268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67438" y="3429795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317500" y="1614491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317500" y="3429795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2851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57079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5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3D65E33-BA15-4EA9-8902-2CCA09C138C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999" y="0"/>
            <a:ext cx="6350001" cy="6858000"/>
          </a:xfrm>
          <a:prstGeom prst="rect">
            <a:avLst/>
          </a:prstGeom>
        </p:spPr>
      </p:pic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180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3033" y="5243514"/>
            <a:ext cx="3748905" cy="9080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name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3033" y="1614489"/>
            <a:ext cx="4728392" cy="18113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tx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presentation title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323034" y="191783"/>
            <a:ext cx="2920832" cy="1139078"/>
            <a:chOff x="314326" y="209071"/>
            <a:chExt cx="3168670" cy="1235732"/>
          </a:xfrm>
          <a:solidFill>
            <a:schemeClr val="accent1"/>
          </a:solidFill>
        </p:grpSpPr>
        <p:grpSp>
          <p:nvGrpSpPr>
            <p:cNvPr id="35" name="Group 34"/>
            <p:cNvGrpSpPr/>
            <p:nvPr userDrawn="1"/>
          </p:nvGrpSpPr>
          <p:grpSpPr>
            <a:xfrm>
              <a:off x="314326" y="641439"/>
              <a:ext cx="3168670" cy="370998"/>
              <a:chOff x="2124054" y="767433"/>
              <a:chExt cx="4269265" cy="499859"/>
            </a:xfrm>
            <a:grpFill/>
          </p:grpSpPr>
          <p:sp>
            <p:nvSpPr>
              <p:cNvPr id="78" name="Freeform 18"/>
              <p:cNvSpPr>
                <a:spLocks noEditPoints="1"/>
              </p:cNvSpPr>
              <p:nvPr userDrawn="1"/>
            </p:nvSpPr>
            <p:spPr bwMode="auto">
              <a:xfrm>
                <a:off x="2124054" y="776181"/>
                <a:ext cx="42738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3 w 142"/>
                  <a:gd name="T19" fmla="*/ 34 h 160"/>
                  <a:gd name="T20" fmla="*/ 133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3" y="21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9" name="Freeform 19"/>
              <p:cNvSpPr>
                <a:spLocks/>
              </p:cNvSpPr>
              <p:nvPr userDrawn="1"/>
            </p:nvSpPr>
            <p:spPr bwMode="auto">
              <a:xfrm>
                <a:off x="2622907" y="776181"/>
                <a:ext cx="372396" cy="481114"/>
              </a:xfrm>
              <a:custGeom>
                <a:avLst/>
                <a:gdLst>
                  <a:gd name="T0" fmla="*/ 298 w 298"/>
                  <a:gd name="T1" fmla="*/ 385 h 385"/>
                  <a:gd name="T2" fmla="*/ 0 w 298"/>
                  <a:gd name="T3" fmla="*/ 385 h 385"/>
                  <a:gd name="T4" fmla="*/ 0 w 298"/>
                  <a:gd name="T5" fmla="*/ 0 h 385"/>
                  <a:gd name="T6" fmla="*/ 294 w 298"/>
                  <a:gd name="T7" fmla="*/ 0 h 385"/>
                  <a:gd name="T8" fmla="*/ 294 w 298"/>
                  <a:gd name="T9" fmla="*/ 65 h 385"/>
                  <a:gd name="T10" fmla="*/ 91 w 298"/>
                  <a:gd name="T11" fmla="*/ 65 h 385"/>
                  <a:gd name="T12" fmla="*/ 91 w 298"/>
                  <a:gd name="T13" fmla="*/ 154 h 385"/>
                  <a:gd name="T14" fmla="*/ 274 w 298"/>
                  <a:gd name="T15" fmla="*/ 154 h 385"/>
                  <a:gd name="T16" fmla="*/ 274 w 298"/>
                  <a:gd name="T17" fmla="*/ 219 h 385"/>
                  <a:gd name="T18" fmla="*/ 91 w 298"/>
                  <a:gd name="T19" fmla="*/ 219 h 385"/>
                  <a:gd name="T20" fmla="*/ 91 w 298"/>
                  <a:gd name="T21" fmla="*/ 320 h 385"/>
                  <a:gd name="T22" fmla="*/ 298 w 298"/>
                  <a:gd name="T23" fmla="*/ 320 h 385"/>
                  <a:gd name="T24" fmla="*/ 298 w 298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8" h="385">
                    <a:moveTo>
                      <a:pt x="298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1" y="65"/>
                    </a:lnTo>
                    <a:lnTo>
                      <a:pt x="91" y="154"/>
                    </a:lnTo>
                    <a:lnTo>
                      <a:pt x="274" y="154"/>
                    </a:lnTo>
                    <a:lnTo>
                      <a:pt x="274" y="219"/>
                    </a:lnTo>
                    <a:lnTo>
                      <a:pt x="91" y="219"/>
                    </a:lnTo>
                    <a:lnTo>
                      <a:pt x="91" y="320"/>
                    </a:lnTo>
                    <a:lnTo>
                      <a:pt x="298" y="320"/>
                    </a:lnTo>
                    <a:lnTo>
                      <a:pt x="298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0" name="Freeform 20"/>
              <p:cNvSpPr>
                <a:spLocks/>
              </p:cNvSpPr>
              <p:nvPr userDrawn="1"/>
            </p:nvSpPr>
            <p:spPr bwMode="auto">
              <a:xfrm>
                <a:off x="3076292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1 w 131"/>
                  <a:gd name="T7" fmla="*/ 156 h 166"/>
                  <a:gd name="T8" fmla="*/ 89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1 w 131"/>
                  <a:gd name="T17" fmla="*/ 138 h 166"/>
                  <a:gd name="T18" fmla="*/ 93 w 131"/>
                  <a:gd name="T19" fmla="*/ 122 h 166"/>
                  <a:gd name="T20" fmla="*/ 93 w 131"/>
                  <a:gd name="T21" fmla="*/ 111 h 166"/>
                  <a:gd name="T22" fmla="*/ 89 w 131"/>
                  <a:gd name="T23" fmla="*/ 100 h 166"/>
                  <a:gd name="T24" fmla="*/ 72 w 131"/>
                  <a:gd name="T25" fmla="*/ 95 h 166"/>
                  <a:gd name="T26" fmla="*/ 53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8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2 w 131"/>
                  <a:gd name="T41" fmla="*/ 28 h 166"/>
                  <a:gd name="T42" fmla="*/ 46 w 131"/>
                  <a:gd name="T43" fmla="*/ 31 h 166"/>
                  <a:gd name="T44" fmla="*/ 39 w 131"/>
                  <a:gd name="T45" fmla="*/ 42 h 166"/>
                  <a:gd name="T46" fmla="*/ 39 w 131"/>
                  <a:gd name="T47" fmla="*/ 53 h 166"/>
                  <a:gd name="T48" fmla="*/ 60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30" y="135"/>
                      <a:pt x="126" y="141"/>
                    </a:cubicBezTo>
                    <a:cubicBezTo>
                      <a:pt x="123" y="148"/>
                      <a:pt x="118" y="153"/>
                      <a:pt x="111" y="156"/>
                    </a:cubicBezTo>
                    <a:cubicBezTo>
                      <a:pt x="104" y="160"/>
                      <a:pt x="97" y="162"/>
                      <a:pt x="89" y="163"/>
                    </a:cubicBezTo>
                    <a:cubicBezTo>
                      <a:pt x="81" y="165"/>
                      <a:pt x="71" y="166"/>
                      <a:pt x="60" y="166"/>
                    </a:cubicBezTo>
                    <a:cubicBezTo>
                      <a:pt x="45" y="166"/>
                      <a:pt x="26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1" y="136"/>
                      <a:pt x="50" y="138"/>
                      <a:pt x="61" y="138"/>
                    </a:cubicBezTo>
                    <a:cubicBezTo>
                      <a:pt x="82" y="138"/>
                      <a:pt x="93" y="133"/>
                      <a:pt x="93" y="122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3" y="106"/>
                      <a:pt x="91" y="103"/>
                      <a:pt x="89" y="100"/>
                    </a:cubicBezTo>
                    <a:cubicBezTo>
                      <a:pt x="86" y="96"/>
                      <a:pt x="80" y="95"/>
                      <a:pt x="72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18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8" y="10"/>
                    </a:cubicBezTo>
                    <a:cubicBezTo>
                      <a:pt x="29" y="4"/>
                      <a:pt x="48" y="0"/>
                      <a:pt x="73" y="0"/>
                    </a:cubicBezTo>
                    <a:cubicBezTo>
                      <a:pt x="86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2" y="28"/>
                    </a:cubicBezTo>
                    <a:cubicBezTo>
                      <a:pt x="59" y="28"/>
                      <a:pt x="51" y="29"/>
                      <a:pt x="46" y="31"/>
                    </a:cubicBezTo>
                    <a:cubicBezTo>
                      <a:pt x="41" y="33"/>
                      <a:pt x="39" y="37"/>
                      <a:pt x="39" y="42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62"/>
                      <a:pt x="46" y="66"/>
                      <a:pt x="60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8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1" name="Freeform 21"/>
              <p:cNvSpPr>
                <a:spLocks noEditPoints="1"/>
              </p:cNvSpPr>
              <p:nvPr userDrawn="1"/>
            </p:nvSpPr>
            <p:spPr bwMode="auto">
              <a:xfrm>
                <a:off x="3549399" y="767433"/>
                <a:ext cx="458622" cy="499859"/>
              </a:xfrm>
              <a:custGeom>
                <a:avLst/>
                <a:gdLst>
                  <a:gd name="T0" fmla="*/ 152 w 152"/>
                  <a:gd name="T1" fmla="*/ 49 h 166"/>
                  <a:gd name="T2" fmla="*/ 152 w 152"/>
                  <a:gd name="T3" fmla="*/ 119 h 166"/>
                  <a:gd name="T4" fmla="*/ 145 w 152"/>
                  <a:gd name="T5" fmla="*/ 142 h 166"/>
                  <a:gd name="T6" fmla="*/ 125 w 152"/>
                  <a:gd name="T7" fmla="*/ 157 h 166"/>
                  <a:gd name="T8" fmla="*/ 101 w 152"/>
                  <a:gd name="T9" fmla="*/ 164 h 166"/>
                  <a:gd name="T10" fmla="*/ 75 w 152"/>
                  <a:gd name="T11" fmla="*/ 166 h 166"/>
                  <a:gd name="T12" fmla="*/ 51 w 152"/>
                  <a:gd name="T13" fmla="*/ 164 h 166"/>
                  <a:gd name="T14" fmla="*/ 27 w 152"/>
                  <a:gd name="T15" fmla="*/ 158 h 166"/>
                  <a:gd name="T16" fmla="*/ 7 w 152"/>
                  <a:gd name="T17" fmla="*/ 144 h 166"/>
                  <a:gd name="T18" fmla="*/ 0 w 152"/>
                  <a:gd name="T19" fmla="*/ 119 h 166"/>
                  <a:gd name="T20" fmla="*/ 0 w 152"/>
                  <a:gd name="T21" fmla="*/ 49 h 166"/>
                  <a:gd name="T22" fmla="*/ 5 w 152"/>
                  <a:gd name="T23" fmla="*/ 27 h 166"/>
                  <a:gd name="T24" fmla="*/ 18 w 152"/>
                  <a:gd name="T25" fmla="*/ 13 h 166"/>
                  <a:gd name="T26" fmla="*/ 37 w 152"/>
                  <a:gd name="T27" fmla="*/ 5 h 166"/>
                  <a:gd name="T28" fmla="*/ 57 w 152"/>
                  <a:gd name="T29" fmla="*/ 1 h 166"/>
                  <a:gd name="T30" fmla="*/ 75 w 152"/>
                  <a:gd name="T31" fmla="*/ 0 h 166"/>
                  <a:gd name="T32" fmla="*/ 94 w 152"/>
                  <a:gd name="T33" fmla="*/ 1 h 166"/>
                  <a:gd name="T34" fmla="*/ 114 w 152"/>
                  <a:gd name="T35" fmla="*/ 5 h 166"/>
                  <a:gd name="T36" fmla="*/ 133 w 152"/>
                  <a:gd name="T37" fmla="*/ 13 h 166"/>
                  <a:gd name="T38" fmla="*/ 146 w 152"/>
                  <a:gd name="T39" fmla="*/ 27 h 166"/>
                  <a:gd name="T40" fmla="*/ 152 w 152"/>
                  <a:gd name="T41" fmla="*/ 49 h 166"/>
                  <a:gd name="T42" fmla="*/ 113 w 152"/>
                  <a:gd name="T43" fmla="*/ 119 h 166"/>
                  <a:gd name="T44" fmla="*/ 113 w 152"/>
                  <a:gd name="T45" fmla="*/ 49 h 166"/>
                  <a:gd name="T46" fmla="*/ 104 w 152"/>
                  <a:gd name="T47" fmla="*/ 32 h 166"/>
                  <a:gd name="T48" fmla="*/ 76 w 152"/>
                  <a:gd name="T49" fmla="*/ 28 h 166"/>
                  <a:gd name="T50" fmla="*/ 47 w 152"/>
                  <a:gd name="T51" fmla="*/ 32 h 166"/>
                  <a:gd name="T52" fmla="*/ 38 w 152"/>
                  <a:gd name="T53" fmla="*/ 49 h 166"/>
                  <a:gd name="T54" fmla="*/ 38 w 152"/>
                  <a:gd name="T55" fmla="*/ 119 h 166"/>
                  <a:gd name="T56" fmla="*/ 41 w 152"/>
                  <a:gd name="T57" fmla="*/ 129 h 166"/>
                  <a:gd name="T58" fmla="*/ 51 w 152"/>
                  <a:gd name="T59" fmla="*/ 135 h 166"/>
                  <a:gd name="T60" fmla="*/ 62 w 152"/>
                  <a:gd name="T61" fmla="*/ 138 h 166"/>
                  <a:gd name="T62" fmla="*/ 76 w 152"/>
                  <a:gd name="T63" fmla="*/ 138 h 166"/>
                  <a:gd name="T64" fmla="*/ 90 w 152"/>
                  <a:gd name="T65" fmla="*/ 138 h 166"/>
                  <a:gd name="T66" fmla="*/ 101 w 152"/>
                  <a:gd name="T67" fmla="*/ 135 h 166"/>
                  <a:gd name="T68" fmla="*/ 110 w 152"/>
                  <a:gd name="T69" fmla="*/ 129 h 166"/>
                  <a:gd name="T70" fmla="*/ 113 w 152"/>
                  <a:gd name="T71" fmla="*/ 11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6">
                    <a:moveTo>
                      <a:pt x="152" y="49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49" y="136"/>
                      <a:pt x="145" y="142"/>
                    </a:cubicBezTo>
                    <a:cubicBezTo>
                      <a:pt x="140" y="149"/>
                      <a:pt x="133" y="154"/>
                      <a:pt x="125" y="157"/>
                    </a:cubicBezTo>
                    <a:cubicBezTo>
                      <a:pt x="117" y="160"/>
                      <a:pt x="109" y="162"/>
                      <a:pt x="101" y="164"/>
                    </a:cubicBezTo>
                    <a:cubicBezTo>
                      <a:pt x="93" y="165"/>
                      <a:pt x="84" y="166"/>
                      <a:pt x="75" y="166"/>
                    </a:cubicBezTo>
                    <a:cubicBezTo>
                      <a:pt x="67" y="166"/>
                      <a:pt x="59" y="165"/>
                      <a:pt x="51" y="164"/>
                    </a:cubicBezTo>
                    <a:cubicBezTo>
                      <a:pt x="44" y="163"/>
                      <a:pt x="36" y="161"/>
                      <a:pt x="27" y="158"/>
                    </a:cubicBezTo>
                    <a:cubicBezTo>
                      <a:pt x="19" y="155"/>
                      <a:pt x="12" y="150"/>
                      <a:pt x="7" y="144"/>
                    </a:cubicBezTo>
                    <a:cubicBezTo>
                      <a:pt x="2" y="137"/>
                      <a:pt x="0" y="129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1"/>
                      <a:pt x="1" y="34"/>
                      <a:pt x="5" y="27"/>
                    </a:cubicBezTo>
                    <a:cubicBezTo>
                      <a:pt x="9" y="21"/>
                      <a:pt x="13" y="16"/>
                      <a:pt x="18" y="13"/>
                    </a:cubicBezTo>
                    <a:cubicBezTo>
                      <a:pt x="24" y="10"/>
                      <a:pt x="30" y="7"/>
                      <a:pt x="37" y="5"/>
                    </a:cubicBezTo>
                    <a:cubicBezTo>
                      <a:pt x="45" y="3"/>
                      <a:pt x="51" y="2"/>
                      <a:pt x="57" y="1"/>
                    </a:cubicBezTo>
                    <a:cubicBezTo>
                      <a:pt x="63" y="1"/>
                      <a:pt x="69" y="0"/>
                      <a:pt x="75" y="0"/>
                    </a:cubicBezTo>
                    <a:cubicBezTo>
                      <a:pt x="82" y="0"/>
                      <a:pt x="88" y="1"/>
                      <a:pt x="94" y="1"/>
                    </a:cubicBezTo>
                    <a:cubicBezTo>
                      <a:pt x="100" y="2"/>
                      <a:pt x="107" y="3"/>
                      <a:pt x="114" y="5"/>
                    </a:cubicBezTo>
                    <a:cubicBezTo>
                      <a:pt x="121" y="7"/>
                      <a:pt x="128" y="10"/>
                      <a:pt x="133" y="13"/>
                    </a:cubicBezTo>
                    <a:cubicBezTo>
                      <a:pt x="138" y="16"/>
                      <a:pt x="143" y="21"/>
                      <a:pt x="146" y="27"/>
                    </a:cubicBezTo>
                    <a:cubicBezTo>
                      <a:pt x="150" y="33"/>
                      <a:pt x="152" y="41"/>
                      <a:pt x="152" y="49"/>
                    </a:cubicBezTo>
                    <a:close/>
                    <a:moveTo>
                      <a:pt x="113" y="119"/>
                    </a:moveTo>
                    <a:cubicBezTo>
                      <a:pt x="113" y="49"/>
                      <a:pt x="113" y="49"/>
                      <a:pt x="113" y="49"/>
                    </a:cubicBezTo>
                    <a:cubicBezTo>
                      <a:pt x="113" y="41"/>
                      <a:pt x="110" y="36"/>
                      <a:pt x="104" y="32"/>
                    </a:cubicBezTo>
                    <a:cubicBezTo>
                      <a:pt x="97" y="29"/>
                      <a:pt x="88" y="28"/>
                      <a:pt x="76" y="28"/>
                    </a:cubicBezTo>
                    <a:cubicBezTo>
                      <a:pt x="63" y="28"/>
                      <a:pt x="54" y="29"/>
                      <a:pt x="47" y="32"/>
                    </a:cubicBezTo>
                    <a:cubicBezTo>
                      <a:pt x="41" y="35"/>
                      <a:pt x="38" y="41"/>
                      <a:pt x="38" y="4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23"/>
                      <a:pt x="39" y="127"/>
                      <a:pt x="41" y="129"/>
                    </a:cubicBezTo>
                    <a:cubicBezTo>
                      <a:pt x="43" y="132"/>
                      <a:pt x="47" y="134"/>
                      <a:pt x="51" y="135"/>
                    </a:cubicBezTo>
                    <a:cubicBezTo>
                      <a:pt x="55" y="136"/>
                      <a:pt x="58" y="137"/>
                      <a:pt x="62" y="138"/>
                    </a:cubicBezTo>
                    <a:cubicBezTo>
                      <a:pt x="66" y="138"/>
                      <a:pt x="70" y="138"/>
                      <a:pt x="76" y="138"/>
                    </a:cubicBezTo>
                    <a:cubicBezTo>
                      <a:pt x="81" y="138"/>
                      <a:pt x="86" y="138"/>
                      <a:pt x="90" y="138"/>
                    </a:cubicBezTo>
                    <a:cubicBezTo>
                      <a:pt x="93" y="137"/>
                      <a:pt x="97" y="136"/>
                      <a:pt x="101" y="135"/>
                    </a:cubicBezTo>
                    <a:cubicBezTo>
                      <a:pt x="105" y="134"/>
                      <a:pt x="108" y="132"/>
                      <a:pt x="110" y="129"/>
                    </a:cubicBezTo>
                    <a:cubicBezTo>
                      <a:pt x="112" y="127"/>
                      <a:pt x="113" y="123"/>
                      <a:pt x="113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2" name="Freeform 22"/>
              <p:cNvSpPr>
                <a:spLocks/>
              </p:cNvSpPr>
              <p:nvPr userDrawn="1"/>
            </p:nvSpPr>
            <p:spPr bwMode="auto">
              <a:xfrm>
                <a:off x="4095456" y="776181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6 h 163"/>
                  <a:gd name="T4" fmla="*/ 70 w 139"/>
                  <a:gd name="T5" fmla="*/ 163 h 163"/>
                  <a:gd name="T6" fmla="*/ 0 w 139"/>
                  <a:gd name="T7" fmla="*/ 116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6 h 163"/>
                  <a:gd name="T14" fmla="*/ 46 w 139"/>
                  <a:gd name="T15" fmla="*/ 131 h 163"/>
                  <a:gd name="T16" fmla="*/ 70 w 139"/>
                  <a:gd name="T17" fmla="*/ 135 h 163"/>
                  <a:gd name="T18" fmla="*/ 94 w 139"/>
                  <a:gd name="T19" fmla="*/ 131 h 163"/>
                  <a:gd name="T20" fmla="*/ 101 w 139"/>
                  <a:gd name="T21" fmla="*/ 116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47"/>
                      <a:pt x="116" y="163"/>
                      <a:pt x="70" y="163"/>
                    </a:cubicBezTo>
                    <a:cubicBezTo>
                      <a:pt x="23" y="163"/>
                      <a:pt x="0" y="147"/>
                      <a:pt x="0" y="1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3"/>
                      <a:pt x="41" y="128"/>
                      <a:pt x="46" y="131"/>
                    </a:cubicBezTo>
                    <a:cubicBezTo>
                      <a:pt x="51" y="134"/>
                      <a:pt x="59" y="135"/>
                      <a:pt x="70" y="135"/>
                    </a:cubicBezTo>
                    <a:cubicBezTo>
                      <a:pt x="81" y="135"/>
                      <a:pt x="89" y="134"/>
                      <a:pt x="94" y="131"/>
                    </a:cubicBezTo>
                    <a:cubicBezTo>
                      <a:pt x="99" y="128"/>
                      <a:pt x="101" y="123"/>
                      <a:pt x="101" y="116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3" name="Freeform 23"/>
              <p:cNvSpPr>
                <a:spLocks noEditPoints="1"/>
              </p:cNvSpPr>
              <p:nvPr userDrawn="1"/>
            </p:nvSpPr>
            <p:spPr bwMode="auto">
              <a:xfrm>
                <a:off x="4609545" y="776181"/>
                <a:ext cx="42863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2 w 142"/>
                  <a:gd name="T19" fmla="*/ 34 h 160"/>
                  <a:gd name="T20" fmla="*/ 132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2" y="21"/>
                      <a:pt x="132" y="34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2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4" name="Freeform 24"/>
              <p:cNvSpPr>
                <a:spLocks/>
              </p:cNvSpPr>
              <p:nvPr userDrawn="1"/>
            </p:nvSpPr>
            <p:spPr bwMode="auto">
              <a:xfrm>
                <a:off x="5076396" y="767433"/>
                <a:ext cx="379894" cy="499859"/>
              </a:xfrm>
              <a:custGeom>
                <a:avLst/>
                <a:gdLst>
                  <a:gd name="T0" fmla="*/ 126 w 126"/>
                  <a:gd name="T1" fmla="*/ 160 h 166"/>
                  <a:gd name="T2" fmla="*/ 74 w 126"/>
                  <a:gd name="T3" fmla="*/ 166 h 166"/>
                  <a:gd name="T4" fmla="*/ 56 w 126"/>
                  <a:gd name="T5" fmla="*/ 165 h 166"/>
                  <a:gd name="T6" fmla="*/ 36 w 126"/>
                  <a:gd name="T7" fmla="*/ 161 h 166"/>
                  <a:gd name="T8" fmla="*/ 18 w 126"/>
                  <a:gd name="T9" fmla="*/ 153 h 166"/>
                  <a:gd name="T10" fmla="*/ 5 w 126"/>
                  <a:gd name="T11" fmla="*/ 140 h 166"/>
                  <a:gd name="T12" fmla="*/ 0 w 126"/>
                  <a:gd name="T13" fmla="*/ 119 h 166"/>
                  <a:gd name="T14" fmla="*/ 0 w 126"/>
                  <a:gd name="T15" fmla="*/ 49 h 166"/>
                  <a:gd name="T16" fmla="*/ 74 w 126"/>
                  <a:gd name="T17" fmla="*/ 0 h 166"/>
                  <a:gd name="T18" fmla="*/ 125 w 126"/>
                  <a:gd name="T19" fmla="*/ 6 h 166"/>
                  <a:gd name="T20" fmla="*/ 125 w 126"/>
                  <a:gd name="T21" fmla="*/ 35 h 166"/>
                  <a:gd name="T22" fmla="*/ 75 w 126"/>
                  <a:gd name="T23" fmla="*/ 28 h 166"/>
                  <a:gd name="T24" fmla="*/ 61 w 126"/>
                  <a:gd name="T25" fmla="*/ 28 h 166"/>
                  <a:gd name="T26" fmla="*/ 50 w 126"/>
                  <a:gd name="T27" fmla="*/ 31 h 166"/>
                  <a:gd name="T28" fmla="*/ 41 w 126"/>
                  <a:gd name="T29" fmla="*/ 37 h 166"/>
                  <a:gd name="T30" fmla="*/ 39 w 126"/>
                  <a:gd name="T31" fmla="*/ 48 h 166"/>
                  <a:gd name="T32" fmla="*/ 39 w 126"/>
                  <a:gd name="T33" fmla="*/ 116 h 166"/>
                  <a:gd name="T34" fmla="*/ 78 w 126"/>
                  <a:gd name="T35" fmla="*/ 138 h 166"/>
                  <a:gd name="T36" fmla="*/ 126 w 126"/>
                  <a:gd name="T37" fmla="*/ 131 h 166"/>
                  <a:gd name="T38" fmla="*/ 126 w 126"/>
                  <a:gd name="T39" fmla="*/ 16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6" h="166">
                    <a:moveTo>
                      <a:pt x="126" y="160"/>
                    </a:moveTo>
                    <a:cubicBezTo>
                      <a:pt x="108" y="164"/>
                      <a:pt x="91" y="166"/>
                      <a:pt x="74" y="166"/>
                    </a:cubicBezTo>
                    <a:cubicBezTo>
                      <a:pt x="68" y="166"/>
                      <a:pt x="62" y="165"/>
                      <a:pt x="56" y="165"/>
                    </a:cubicBezTo>
                    <a:cubicBezTo>
                      <a:pt x="50" y="164"/>
                      <a:pt x="43" y="163"/>
                      <a:pt x="36" y="161"/>
                    </a:cubicBezTo>
                    <a:cubicBezTo>
                      <a:pt x="29" y="159"/>
                      <a:pt x="23" y="157"/>
                      <a:pt x="18" y="153"/>
                    </a:cubicBezTo>
                    <a:cubicBezTo>
                      <a:pt x="13" y="150"/>
                      <a:pt x="9" y="146"/>
                      <a:pt x="5" y="140"/>
                    </a:cubicBezTo>
                    <a:cubicBezTo>
                      <a:pt x="2" y="134"/>
                      <a:pt x="0" y="127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6"/>
                      <a:pt x="25" y="0"/>
                      <a:pt x="74" y="0"/>
                    </a:cubicBezTo>
                    <a:cubicBezTo>
                      <a:pt x="87" y="0"/>
                      <a:pt x="104" y="2"/>
                      <a:pt x="125" y="6"/>
                    </a:cubicBezTo>
                    <a:cubicBezTo>
                      <a:pt x="125" y="35"/>
                      <a:pt x="125" y="35"/>
                      <a:pt x="125" y="35"/>
                    </a:cubicBezTo>
                    <a:cubicBezTo>
                      <a:pt x="106" y="30"/>
                      <a:pt x="89" y="28"/>
                      <a:pt x="75" y="28"/>
                    </a:cubicBezTo>
                    <a:cubicBezTo>
                      <a:pt x="69" y="28"/>
                      <a:pt x="65" y="28"/>
                      <a:pt x="61" y="28"/>
                    </a:cubicBezTo>
                    <a:cubicBezTo>
                      <a:pt x="58" y="29"/>
                      <a:pt x="54" y="29"/>
                      <a:pt x="50" y="31"/>
                    </a:cubicBezTo>
                    <a:cubicBezTo>
                      <a:pt x="46" y="32"/>
                      <a:pt x="43" y="34"/>
                      <a:pt x="41" y="37"/>
                    </a:cubicBezTo>
                    <a:cubicBezTo>
                      <a:pt x="40" y="40"/>
                      <a:pt x="39" y="44"/>
                      <a:pt x="39" y="48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31"/>
                      <a:pt x="52" y="138"/>
                      <a:pt x="78" y="138"/>
                    </a:cubicBezTo>
                    <a:cubicBezTo>
                      <a:pt x="90" y="138"/>
                      <a:pt x="106" y="136"/>
                      <a:pt x="126" y="131"/>
                    </a:cubicBezTo>
                    <a:lnTo>
                      <a:pt x="126" y="16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5" name="Freeform 25"/>
              <p:cNvSpPr>
                <a:spLocks/>
              </p:cNvSpPr>
              <p:nvPr userDrawn="1"/>
            </p:nvSpPr>
            <p:spPr bwMode="auto">
              <a:xfrm>
                <a:off x="5547605" y="776181"/>
                <a:ext cx="377394" cy="481114"/>
              </a:xfrm>
              <a:custGeom>
                <a:avLst/>
                <a:gdLst>
                  <a:gd name="T0" fmla="*/ 302 w 302"/>
                  <a:gd name="T1" fmla="*/ 385 h 385"/>
                  <a:gd name="T2" fmla="*/ 0 w 302"/>
                  <a:gd name="T3" fmla="*/ 385 h 385"/>
                  <a:gd name="T4" fmla="*/ 0 w 302"/>
                  <a:gd name="T5" fmla="*/ 0 h 385"/>
                  <a:gd name="T6" fmla="*/ 294 w 302"/>
                  <a:gd name="T7" fmla="*/ 0 h 385"/>
                  <a:gd name="T8" fmla="*/ 294 w 302"/>
                  <a:gd name="T9" fmla="*/ 65 h 385"/>
                  <a:gd name="T10" fmla="*/ 94 w 302"/>
                  <a:gd name="T11" fmla="*/ 65 h 385"/>
                  <a:gd name="T12" fmla="*/ 94 w 302"/>
                  <a:gd name="T13" fmla="*/ 154 h 385"/>
                  <a:gd name="T14" fmla="*/ 275 w 302"/>
                  <a:gd name="T15" fmla="*/ 154 h 385"/>
                  <a:gd name="T16" fmla="*/ 275 w 302"/>
                  <a:gd name="T17" fmla="*/ 219 h 385"/>
                  <a:gd name="T18" fmla="*/ 94 w 302"/>
                  <a:gd name="T19" fmla="*/ 219 h 385"/>
                  <a:gd name="T20" fmla="*/ 94 w 302"/>
                  <a:gd name="T21" fmla="*/ 320 h 385"/>
                  <a:gd name="T22" fmla="*/ 302 w 302"/>
                  <a:gd name="T23" fmla="*/ 320 h 385"/>
                  <a:gd name="T24" fmla="*/ 302 w 302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2" h="385">
                    <a:moveTo>
                      <a:pt x="302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4" y="65"/>
                    </a:lnTo>
                    <a:lnTo>
                      <a:pt x="94" y="154"/>
                    </a:lnTo>
                    <a:lnTo>
                      <a:pt x="275" y="154"/>
                    </a:lnTo>
                    <a:lnTo>
                      <a:pt x="275" y="219"/>
                    </a:lnTo>
                    <a:lnTo>
                      <a:pt x="94" y="219"/>
                    </a:lnTo>
                    <a:lnTo>
                      <a:pt x="94" y="320"/>
                    </a:lnTo>
                    <a:lnTo>
                      <a:pt x="302" y="320"/>
                    </a:lnTo>
                    <a:lnTo>
                      <a:pt x="302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6" name="Freeform 26"/>
              <p:cNvSpPr>
                <a:spLocks/>
              </p:cNvSpPr>
              <p:nvPr userDrawn="1"/>
            </p:nvSpPr>
            <p:spPr bwMode="auto">
              <a:xfrm>
                <a:off x="5998431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0 w 131"/>
                  <a:gd name="T7" fmla="*/ 156 h 166"/>
                  <a:gd name="T8" fmla="*/ 88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0 w 131"/>
                  <a:gd name="T17" fmla="*/ 138 h 166"/>
                  <a:gd name="T18" fmla="*/ 92 w 131"/>
                  <a:gd name="T19" fmla="*/ 122 h 166"/>
                  <a:gd name="T20" fmla="*/ 92 w 131"/>
                  <a:gd name="T21" fmla="*/ 111 h 166"/>
                  <a:gd name="T22" fmla="*/ 88 w 131"/>
                  <a:gd name="T23" fmla="*/ 100 h 166"/>
                  <a:gd name="T24" fmla="*/ 71 w 131"/>
                  <a:gd name="T25" fmla="*/ 95 h 166"/>
                  <a:gd name="T26" fmla="*/ 52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7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1 w 131"/>
                  <a:gd name="T41" fmla="*/ 28 h 166"/>
                  <a:gd name="T42" fmla="*/ 45 w 131"/>
                  <a:gd name="T43" fmla="*/ 31 h 166"/>
                  <a:gd name="T44" fmla="*/ 38 w 131"/>
                  <a:gd name="T45" fmla="*/ 42 h 166"/>
                  <a:gd name="T46" fmla="*/ 38 w 131"/>
                  <a:gd name="T47" fmla="*/ 53 h 166"/>
                  <a:gd name="T48" fmla="*/ 59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0" y="156"/>
                    </a:cubicBezTo>
                    <a:cubicBezTo>
                      <a:pt x="103" y="160"/>
                      <a:pt x="96" y="162"/>
                      <a:pt x="88" y="163"/>
                    </a:cubicBezTo>
                    <a:cubicBezTo>
                      <a:pt x="80" y="165"/>
                      <a:pt x="71" y="166"/>
                      <a:pt x="60" y="166"/>
                    </a:cubicBezTo>
                    <a:cubicBezTo>
                      <a:pt x="44" y="166"/>
                      <a:pt x="25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1" y="138"/>
                      <a:pt x="92" y="133"/>
                      <a:pt x="92" y="122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3"/>
                      <a:pt x="88" y="100"/>
                    </a:cubicBezTo>
                    <a:cubicBezTo>
                      <a:pt x="85" y="96"/>
                      <a:pt x="80" y="95"/>
                      <a:pt x="71" y="95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17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5" y="17"/>
                      <a:pt x="17" y="10"/>
                    </a:cubicBezTo>
                    <a:cubicBezTo>
                      <a:pt x="29" y="4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1" y="28"/>
                    </a:cubicBezTo>
                    <a:cubicBezTo>
                      <a:pt x="59" y="28"/>
                      <a:pt x="50" y="29"/>
                      <a:pt x="45" y="31"/>
                    </a:cubicBezTo>
                    <a:cubicBezTo>
                      <a:pt x="40" y="33"/>
                      <a:pt x="38" y="37"/>
                      <a:pt x="38" y="42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2"/>
                      <a:pt x="45" y="66"/>
                      <a:pt x="5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7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 userDrawn="1"/>
          </p:nvGrpSpPr>
          <p:grpSpPr>
            <a:xfrm>
              <a:off x="314326" y="1075660"/>
              <a:ext cx="1843867" cy="369143"/>
              <a:chOff x="1146212" y="1396551"/>
              <a:chExt cx="2484309" cy="497360"/>
            </a:xfrm>
            <a:grpFill/>
          </p:grpSpPr>
          <p:sp>
            <p:nvSpPr>
              <p:cNvPr id="73" name="Freeform 27"/>
              <p:cNvSpPr>
                <a:spLocks/>
              </p:cNvSpPr>
              <p:nvPr userDrawn="1"/>
            </p:nvSpPr>
            <p:spPr bwMode="auto">
              <a:xfrm>
                <a:off x="1146212" y="1396551"/>
                <a:ext cx="443627" cy="497359"/>
              </a:xfrm>
              <a:custGeom>
                <a:avLst/>
                <a:gdLst>
                  <a:gd name="T0" fmla="*/ 147 w 147"/>
                  <a:gd name="T1" fmla="*/ 155 h 165"/>
                  <a:gd name="T2" fmla="*/ 115 w 147"/>
                  <a:gd name="T3" fmla="*/ 162 h 165"/>
                  <a:gd name="T4" fmla="*/ 80 w 147"/>
                  <a:gd name="T5" fmla="*/ 165 h 165"/>
                  <a:gd name="T6" fmla="*/ 56 w 147"/>
                  <a:gd name="T7" fmla="*/ 164 h 165"/>
                  <a:gd name="T8" fmla="*/ 34 w 147"/>
                  <a:gd name="T9" fmla="*/ 160 h 165"/>
                  <a:gd name="T10" fmla="*/ 16 w 147"/>
                  <a:gd name="T11" fmla="*/ 152 h 165"/>
                  <a:gd name="T12" fmla="*/ 5 w 147"/>
                  <a:gd name="T13" fmla="*/ 138 h 165"/>
                  <a:gd name="T14" fmla="*/ 0 w 147"/>
                  <a:gd name="T15" fmla="*/ 119 h 165"/>
                  <a:gd name="T16" fmla="*/ 0 w 147"/>
                  <a:gd name="T17" fmla="*/ 52 h 165"/>
                  <a:gd name="T18" fmla="*/ 5 w 147"/>
                  <a:gd name="T19" fmla="*/ 30 h 165"/>
                  <a:gd name="T20" fmla="*/ 18 w 147"/>
                  <a:gd name="T21" fmla="*/ 15 h 165"/>
                  <a:gd name="T22" fmla="*/ 37 w 147"/>
                  <a:gd name="T23" fmla="*/ 6 h 165"/>
                  <a:gd name="T24" fmla="*/ 59 w 147"/>
                  <a:gd name="T25" fmla="*/ 1 h 165"/>
                  <a:gd name="T26" fmla="*/ 80 w 147"/>
                  <a:gd name="T27" fmla="*/ 0 h 165"/>
                  <a:gd name="T28" fmla="*/ 146 w 147"/>
                  <a:gd name="T29" fmla="*/ 5 h 165"/>
                  <a:gd name="T30" fmla="*/ 146 w 147"/>
                  <a:gd name="T31" fmla="*/ 34 h 165"/>
                  <a:gd name="T32" fmla="*/ 80 w 147"/>
                  <a:gd name="T33" fmla="*/ 27 h 165"/>
                  <a:gd name="T34" fmla="*/ 39 w 147"/>
                  <a:gd name="T35" fmla="*/ 51 h 165"/>
                  <a:gd name="T36" fmla="*/ 39 w 147"/>
                  <a:gd name="T37" fmla="*/ 116 h 165"/>
                  <a:gd name="T38" fmla="*/ 50 w 147"/>
                  <a:gd name="T39" fmla="*/ 133 h 165"/>
                  <a:gd name="T40" fmla="*/ 84 w 147"/>
                  <a:gd name="T41" fmla="*/ 138 h 165"/>
                  <a:gd name="T42" fmla="*/ 110 w 147"/>
                  <a:gd name="T43" fmla="*/ 134 h 165"/>
                  <a:gd name="T44" fmla="*/ 110 w 147"/>
                  <a:gd name="T45" fmla="*/ 97 h 165"/>
                  <a:gd name="T46" fmla="*/ 84 w 147"/>
                  <a:gd name="T47" fmla="*/ 97 h 165"/>
                  <a:gd name="T48" fmla="*/ 84 w 147"/>
                  <a:gd name="T49" fmla="*/ 71 h 165"/>
                  <a:gd name="T50" fmla="*/ 147 w 147"/>
                  <a:gd name="T51" fmla="*/ 71 h 165"/>
                  <a:gd name="T52" fmla="*/ 147 w 147"/>
                  <a:gd name="T53" fmla="*/ 15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7" h="165">
                    <a:moveTo>
                      <a:pt x="147" y="155"/>
                    </a:moveTo>
                    <a:cubicBezTo>
                      <a:pt x="138" y="158"/>
                      <a:pt x="128" y="160"/>
                      <a:pt x="115" y="162"/>
                    </a:cubicBezTo>
                    <a:cubicBezTo>
                      <a:pt x="102" y="164"/>
                      <a:pt x="91" y="165"/>
                      <a:pt x="80" y="165"/>
                    </a:cubicBezTo>
                    <a:cubicBezTo>
                      <a:pt x="71" y="165"/>
                      <a:pt x="63" y="165"/>
                      <a:pt x="56" y="164"/>
                    </a:cubicBezTo>
                    <a:cubicBezTo>
                      <a:pt x="49" y="163"/>
                      <a:pt x="42" y="162"/>
                      <a:pt x="34" y="160"/>
                    </a:cubicBezTo>
                    <a:cubicBezTo>
                      <a:pt x="27" y="158"/>
                      <a:pt x="21" y="155"/>
                      <a:pt x="16" y="152"/>
                    </a:cubicBezTo>
                    <a:cubicBezTo>
                      <a:pt x="11" y="148"/>
                      <a:pt x="8" y="144"/>
                      <a:pt x="5" y="138"/>
                    </a:cubicBezTo>
                    <a:cubicBezTo>
                      <a:pt x="2" y="133"/>
                      <a:pt x="0" y="126"/>
                      <a:pt x="0" y="11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3"/>
                      <a:pt x="2" y="36"/>
                      <a:pt x="5" y="30"/>
                    </a:cubicBezTo>
                    <a:cubicBezTo>
                      <a:pt x="9" y="23"/>
                      <a:pt x="13" y="18"/>
                      <a:pt x="18" y="15"/>
                    </a:cubicBezTo>
                    <a:cubicBezTo>
                      <a:pt x="24" y="11"/>
                      <a:pt x="30" y="8"/>
                      <a:pt x="37" y="6"/>
                    </a:cubicBezTo>
                    <a:cubicBezTo>
                      <a:pt x="45" y="3"/>
                      <a:pt x="52" y="2"/>
                      <a:pt x="59" y="1"/>
                    </a:cubicBezTo>
                    <a:cubicBezTo>
                      <a:pt x="66" y="0"/>
                      <a:pt x="73" y="0"/>
                      <a:pt x="80" y="0"/>
                    </a:cubicBezTo>
                    <a:cubicBezTo>
                      <a:pt x="103" y="0"/>
                      <a:pt x="125" y="1"/>
                      <a:pt x="146" y="5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26" y="29"/>
                      <a:pt x="104" y="27"/>
                      <a:pt x="80" y="27"/>
                    </a:cubicBezTo>
                    <a:cubicBezTo>
                      <a:pt x="53" y="27"/>
                      <a:pt x="39" y="35"/>
                      <a:pt x="39" y="51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4"/>
                      <a:pt x="43" y="130"/>
                      <a:pt x="50" y="133"/>
                    </a:cubicBezTo>
                    <a:cubicBezTo>
                      <a:pt x="58" y="136"/>
                      <a:pt x="69" y="138"/>
                      <a:pt x="84" y="138"/>
                    </a:cubicBezTo>
                    <a:cubicBezTo>
                      <a:pt x="92" y="138"/>
                      <a:pt x="101" y="136"/>
                      <a:pt x="110" y="134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84" y="97"/>
                      <a:pt x="84" y="97"/>
                      <a:pt x="84" y="97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147" y="71"/>
                      <a:pt x="147" y="71"/>
                      <a:pt x="147" y="71"/>
                    </a:cubicBezTo>
                    <a:lnTo>
                      <a:pt x="147" y="15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4" name="Freeform 28"/>
              <p:cNvSpPr>
                <a:spLocks noEditPoints="1"/>
              </p:cNvSpPr>
              <p:nvPr userDrawn="1"/>
            </p:nvSpPr>
            <p:spPr bwMode="auto">
              <a:xfrm>
                <a:off x="1697852" y="1402799"/>
                <a:ext cx="431129" cy="484862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1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1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5"/>
                    </a:cubicBezTo>
                    <a:cubicBezTo>
                      <a:pt x="115" y="90"/>
                      <a:pt x="106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1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7" y="71"/>
                      <a:pt x="90" y="69"/>
                    </a:cubicBezTo>
                    <a:cubicBezTo>
                      <a:pt x="93" y="66"/>
                      <a:pt x="95" y="61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5" name="Freeform 29"/>
              <p:cNvSpPr>
                <a:spLocks noEditPoints="1"/>
              </p:cNvSpPr>
              <p:nvPr userDrawn="1"/>
            </p:nvSpPr>
            <p:spPr bwMode="auto">
              <a:xfrm>
                <a:off x="2188536" y="1396552"/>
                <a:ext cx="458622" cy="497359"/>
              </a:xfrm>
              <a:custGeom>
                <a:avLst/>
                <a:gdLst>
                  <a:gd name="T0" fmla="*/ 152 w 152"/>
                  <a:gd name="T1" fmla="*/ 48 h 165"/>
                  <a:gd name="T2" fmla="*/ 152 w 152"/>
                  <a:gd name="T3" fmla="*/ 119 h 165"/>
                  <a:gd name="T4" fmla="*/ 145 w 152"/>
                  <a:gd name="T5" fmla="*/ 142 h 165"/>
                  <a:gd name="T6" fmla="*/ 126 w 152"/>
                  <a:gd name="T7" fmla="*/ 156 h 165"/>
                  <a:gd name="T8" fmla="*/ 102 w 152"/>
                  <a:gd name="T9" fmla="*/ 163 h 165"/>
                  <a:gd name="T10" fmla="*/ 76 w 152"/>
                  <a:gd name="T11" fmla="*/ 165 h 165"/>
                  <a:gd name="T12" fmla="*/ 52 w 152"/>
                  <a:gd name="T13" fmla="*/ 163 h 165"/>
                  <a:gd name="T14" fmla="*/ 28 w 152"/>
                  <a:gd name="T15" fmla="*/ 157 h 165"/>
                  <a:gd name="T16" fmla="*/ 8 w 152"/>
                  <a:gd name="T17" fmla="*/ 143 h 165"/>
                  <a:gd name="T18" fmla="*/ 0 w 152"/>
                  <a:gd name="T19" fmla="*/ 119 h 165"/>
                  <a:gd name="T20" fmla="*/ 0 w 152"/>
                  <a:gd name="T21" fmla="*/ 48 h 165"/>
                  <a:gd name="T22" fmla="*/ 6 w 152"/>
                  <a:gd name="T23" fmla="*/ 27 h 165"/>
                  <a:gd name="T24" fmla="*/ 19 w 152"/>
                  <a:gd name="T25" fmla="*/ 12 h 165"/>
                  <a:gd name="T26" fmla="*/ 38 w 152"/>
                  <a:gd name="T27" fmla="*/ 4 h 165"/>
                  <a:gd name="T28" fmla="*/ 58 w 152"/>
                  <a:gd name="T29" fmla="*/ 0 h 165"/>
                  <a:gd name="T30" fmla="*/ 76 w 152"/>
                  <a:gd name="T31" fmla="*/ 0 h 165"/>
                  <a:gd name="T32" fmla="*/ 95 w 152"/>
                  <a:gd name="T33" fmla="*/ 0 h 165"/>
                  <a:gd name="T34" fmla="*/ 115 w 152"/>
                  <a:gd name="T35" fmla="*/ 4 h 165"/>
                  <a:gd name="T36" fmla="*/ 134 w 152"/>
                  <a:gd name="T37" fmla="*/ 12 h 165"/>
                  <a:gd name="T38" fmla="*/ 147 w 152"/>
                  <a:gd name="T39" fmla="*/ 27 h 165"/>
                  <a:gd name="T40" fmla="*/ 152 w 152"/>
                  <a:gd name="T41" fmla="*/ 48 h 165"/>
                  <a:gd name="T42" fmla="*/ 114 w 152"/>
                  <a:gd name="T43" fmla="*/ 119 h 165"/>
                  <a:gd name="T44" fmla="*/ 114 w 152"/>
                  <a:gd name="T45" fmla="*/ 48 h 165"/>
                  <a:gd name="T46" fmla="*/ 104 w 152"/>
                  <a:gd name="T47" fmla="*/ 32 h 165"/>
                  <a:gd name="T48" fmla="*/ 76 w 152"/>
                  <a:gd name="T49" fmla="*/ 27 h 165"/>
                  <a:gd name="T50" fmla="*/ 48 w 152"/>
                  <a:gd name="T51" fmla="*/ 32 h 165"/>
                  <a:gd name="T52" fmla="*/ 39 w 152"/>
                  <a:gd name="T53" fmla="*/ 48 h 165"/>
                  <a:gd name="T54" fmla="*/ 39 w 152"/>
                  <a:gd name="T55" fmla="*/ 119 h 165"/>
                  <a:gd name="T56" fmla="*/ 42 w 152"/>
                  <a:gd name="T57" fmla="*/ 129 h 165"/>
                  <a:gd name="T58" fmla="*/ 51 w 152"/>
                  <a:gd name="T59" fmla="*/ 135 h 165"/>
                  <a:gd name="T60" fmla="*/ 63 w 152"/>
                  <a:gd name="T61" fmla="*/ 137 h 165"/>
                  <a:gd name="T62" fmla="*/ 77 w 152"/>
                  <a:gd name="T63" fmla="*/ 138 h 165"/>
                  <a:gd name="T64" fmla="*/ 90 w 152"/>
                  <a:gd name="T65" fmla="*/ 137 h 165"/>
                  <a:gd name="T66" fmla="*/ 102 w 152"/>
                  <a:gd name="T67" fmla="*/ 135 h 165"/>
                  <a:gd name="T68" fmla="*/ 111 w 152"/>
                  <a:gd name="T69" fmla="*/ 129 h 165"/>
                  <a:gd name="T70" fmla="*/ 114 w 152"/>
                  <a:gd name="T71" fmla="*/ 11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5">
                    <a:moveTo>
                      <a:pt x="152" y="48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50" y="135"/>
                      <a:pt x="145" y="142"/>
                    </a:cubicBezTo>
                    <a:cubicBezTo>
                      <a:pt x="141" y="148"/>
                      <a:pt x="134" y="153"/>
                      <a:pt x="126" y="156"/>
                    </a:cubicBezTo>
                    <a:cubicBezTo>
                      <a:pt x="118" y="159"/>
                      <a:pt x="110" y="162"/>
                      <a:pt x="102" y="163"/>
                    </a:cubicBezTo>
                    <a:cubicBezTo>
                      <a:pt x="94" y="164"/>
                      <a:pt x="85" y="165"/>
                      <a:pt x="76" y="165"/>
                    </a:cubicBezTo>
                    <a:cubicBezTo>
                      <a:pt x="68" y="165"/>
                      <a:pt x="60" y="164"/>
                      <a:pt x="52" y="163"/>
                    </a:cubicBezTo>
                    <a:cubicBezTo>
                      <a:pt x="45" y="162"/>
                      <a:pt x="37" y="160"/>
                      <a:pt x="28" y="157"/>
                    </a:cubicBezTo>
                    <a:cubicBezTo>
                      <a:pt x="20" y="154"/>
                      <a:pt x="13" y="150"/>
                      <a:pt x="8" y="143"/>
                    </a:cubicBezTo>
                    <a:cubicBezTo>
                      <a:pt x="3" y="136"/>
                      <a:pt x="0" y="128"/>
                      <a:pt x="0" y="119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0"/>
                      <a:pt x="2" y="33"/>
                      <a:pt x="6" y="27"/>
                    </a:cubicBezTo>
                    <a:cubicBezTo>
                      <a:pt x="10" y="20"/>
                      <a:pt x="14" y="16"/>
                      <a:pt x="19" y="12"/>
                    </a:cubicBezTo>
                    <a:cubicBezTo>
                      <a:pt x="24" y="9"/>
                      <a:pt x="31" y="6"/>
                      <a:pt x="38" y="4"/>
                    </a:cubicBezTo>
                    <a:cubicBezTo>
                      <a:pt x="46" y="2"/>
                      <a:pt x="52" y="1"/>
                      <a:pt x="58" y="0"/>
                    </a:cubicBezTo>
                    <a:cubicBezTo>
                      <a:pt x="64" y="0"/>
                      <a:pt x="70" y="0"/>
                      <a:pt x="76" y="0"/>
                    </a:cubicBezTo>
                    <a:cubicBezTo>
                      <a:pt x="83" y="0"/>
                      <a:pt x="89" y="0"/>
                      <a:pt x="95" y="0"/>
                    </a:cubicBezTo>
                    <a:cubicBezTo>
                      <a:pt x="101" y="1"/>
                      <a:pt x="107" y="2"/>
                      <a:pt x="115" y="4"/>
                    </a:cubicBezTo>
                    <a:cubicBezTo>
                      <a:pt x="122" y="6"/>
                      <a:pt x="128" y="9"/>
                      <a:pt x="134" y="12"/>
                    </a:cubicBezTo>
                    <a:cubicBezTo>
                      <a:pt x="139" y="16"/>
                      <a:pt x="143" y="20"/>
                      <a:pt x="147" y="27"/>
                    </a:cubicBezTo>
                    <a:cubicBezTo>
                      <a:pt x="151" y="33"/>
                      <a:pt x="152" y="40"/>
                      <a:pt x="152" y="48"/>
                    </a:cubicBezTo>
                    <a:close/>
                    <a:moveTo>
                      <a:pt x="114" y="119"/>
                    </a:moveTo>
                    <a:cubicBezTo>
                      <a:pt x="114" y="48"/>
                      <a:pt x="114" y="48"/>
                      <a:pt x="114" y="48"/>
                    </a:cubicBezTo>
                    <a:cubicBezTo>
                      <a:pt x="114" y="40"/>
                      <a:pt x="111" y="35"/>
                      <a:pt x="104" y="32"/>
                    </a:cubicBezTo>
                    <a:cubicBezTo>
                      <a:pt x="98" y="29"/>
                      <a:pt x="89" y="27"/>
                      <a:pt x="76" y="27"/>
                    </a:cubicBezTo>
                    <a:cubicBezTo>
                      <a:pt x="64" y="27"/>
                      <a:pt x="54" y="29"/>
                      <a:pt x="48" y="32"/>
                    </a:cubicBezTo>
                    <a:cubicBezTo>
                      <a:pt x="42" y="35"/>
                      <a:pt x="39" y="40"/>
                      <a:pt x="39" y="48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39" y="123"/>
                      <a:pt x="40" y="126"/>
                      <a:pt x="42" y="129"/>
                    </a:cubicBezTo>
                    <a:cubicBezTo>
                      <a:pt x="44" y="132"/>
                      <a:pt x="47" y="133"/>
                      <a:pt x="51" y="135"/>
                    </a:cubicBezTo>
                    <a:cubicBezTo>
                      <a:pt x="55" y="136"/>
                      <a:pt x="59" y="137"/>
                      <a:pt x="63" y="137"/>
                    </a:cubicBezTo>
                    <a:cubicBezTo>
                      <a:pt x="67" y="137"/>
                      <a:pt x="71" y="138"/>
                      <a:pt x="77" y="138"/>
                    </a:cubicBezTo>
                    <a:cubicBezTo>
                      <a:pt x="82" y="138"/>
                      <a:pt x="87" y="137"/>
                      <a:pt x="90" y="137"/>
                    </a:cubicBezTo>
                    <a:cubicBezTo>
                      <a:pt x="94" y="137"/>
                      <a:pt x="98" y="136"/>
                      <a:pt x="102" y="135"/>
                    </a:cubicBezTo>
                    <a:cubicBezTo>
                      <a:pt x="106" y="133"/>
                      <a:pt x="109" y="132"/>
                      <a:pt x="111" y="129"/>
                    </a:cubicBezTo>
                    <a:cubicBezTo>
                      <a:pt x="113" y="126"/>
                      <a:pt x="114" y="123"/>
                      <a:pt x="114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6" name="Freeform 30"/>
              <p:cNvSpPr>
                <a:spLocks/>
              </p:cNvSpPr>
              <p:nvPr userDrawn="1"/>
            </p:nvSpPr>
            <p:spPr bwMode="auto">
              <a:xfrm>
                <a:off x="2736993" y="1402799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70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4 w 139"/>
                  <a:gd name="T19" fmla="*/ 132 h 163"/>
                  <a:gd name="T20" fmla="*/ 101 w 139"/>
                  <a:gd name="T21" fmla="*/ 117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70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39" y="124"/>
                      <a:pt x="41" y="129"/>
                      <a:pt x="46" y="132"/>
                    </a:cubicBezTo>
                    <a:cubicBezTo>
                      <a:pt x="51" y="134"/>
                      <a:pt x="59" y="136"/>
                      <a:pt x="70" y="136"/>
                    </a:cubicBezTo>
                    <a:cubicBezTo>
                      <a:pt x="81" y="136"/>
                      <a:pt x="89" y="134"/>
                      <a:pt x="94" y="132"/>
                    </a:cubicBezTo>
                    <a:cubicBezTo>
                      <a:pt x="98" y="129"/>
                      <a:pt x="101" y="124"/>
                      <a:pt x="101" y="117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7" name="Freeform 31"/>
              <p:cNvSpPr>
                <a:spLocks noEditPoints="1"/>
              </p:cNvSpPr>
              <p:nvPr userDrawn="1"/>
            </p:nvSpPr>
            <p:spPr bwMode="auto">
              <a:xfrm>
                <a:off x="3244380" y="1402797"/>
                <a:ext cx="386141" cy="484862"/>
              </a:xfrm>
              <a:custGeom>
                <a:avLst/>
                <a:gdLst>
                  <a:gd name="T0" fmla="*/ 128 w 128"/>
                  <a:gd name="T1" fmla="*/ 37 h 161"/>
                  <a:gd name="T2" fmla="*/ 128 w 128"/>
                  <a:gd name="T3" fmla="*/ 67 h 161"/>
                  <a:gd name="T4" fmla="*/ 112 w 128"/>
                  <a:gd name="T5" fmla="*/ 100 h 161"/>
                  <a:gd name="T6" fmla="*/ 60 w 128"/>
                  <a:gd name="T7" fmla="*/ 108 h 161"/>
                  <a:gd name="T8" fmla="*/ 39 w 128"/>
                  <a:gd name="T9" fmla="*/ 108 h 161"/>
                  <a:gd name="T10" fmla="*/ 39 w 128"/>
                  <a:gd name="T11" fmla="*/ 161 h 161"/>
                  <a:gd name="T12" fmla="*/ 0 w 128"/>
                  <a:gd name="T13" fmla="*/ 161 h 161"/>
                  <a:gd name="T14" fmla="*/ 0 w 128"/>
                  <a:gd name="T15" fmla="*/ 0 h 161"/>
                  <a:gd name="T16" fmla="*/ 65 w 128"/>
                  <a:gd name="T17" fmla="*/ 0 h 161"/>
                  <a:gd name="T18" fmla="*/ 113 w 128"/>
                  <a:gd name="T19" fmla="*/ 8 h 161"/>
                  <a:gd name="T20" fmla="*/ 128 w 128"/>
                  <a:gd name="T21" fmla="*/ 37 h 161"/>
                  <a:gd name="T22" fmla="*/ 91 w 128"/>
                  <a:gd name="T23" fmla="*/ 66 h 161"/>
                  <a:gd name="T24" fmla="*/ 91 w 128"/>
                  <a:gd name="T25" fmla="*/ 40 h 161"/>
                  <a:gd name="T26" fmla="*/ 85 w 128"/>
                  <a:gd name="T27" fmla="*/ 30 h 161"/>
                  <a:gd name="T28" fmla="*/ 63 w 128"/>
                  <a:gd name="T29" fmla="*/ 28 h 161"/>
                  <a:gd name="T30" fmla="*/ 39 w 128"/>
                  <a:gd name="T31" fmla="*/ 28 h 161"/>
                  <a:gd name="T32" fmla="*/ 39 w 128"/>
                  <a:gd name="T33" fmla="*/ 82 h 161"/>
                  <a:gd name="T34" fmla="*/ 63 w 128"/>
                  <a:gd name="T35" fmla="*/ 82 h 161"/>
                  <a:gd name="T36" fmla="*/ 85 w 128"/>
                  <a:gd name="T37" fmla="*/ 78 h 161"/>
                  <a:gd name="T38" fmla="*/ 91 w 128"/>
                  <a:gd name="T39" fmla="*/ 6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" h="161">
                    <a:moveTo>
                      <a:pt x="128" y="37"/>
                    </a:moveTo>
                    <a:cubicBezTo>
                      <a:pt x="128" y="67"/>
                      <a:pt x="128" y="67"/>
                      <a:pt x="128" y="67"/>
                    </a:cubicBezTo>
                    <a:cubicBezTo>
                      <a:pt x="128" y="83"/>
                      <a:pt x="123" y="94"/>
                      <a:pt x="112" y="100"/>
                    </a:cubicBezTo>
                    <a:cubicBezTo>
                      <a:pt x="102" y="106"/>
                      <a:pt x="84" y="108"/>
                      <a:pt x="60" y="108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87" y="0"/>
                      <a:pt x="103" y="3"/>
                      <a:pt x="113" y="8"/>
                    </a:cubicBezTo>
                    <a:cubicBezTo>
                      <a:pt x="123" y="13"/>
                      <a:pt x="128" y="23"/>
                      <a:pt x="128" y="37"/>
                    </a:cubicBezTo>
                    <a:close/>
                    <a:moveTo>
                      <a:pt x="91" y="66"/>
                    </a:move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35"/>
                      <a:pt x="89" y="32"/>
                      <a:pt x="85" y="30"/>
                    </a:cubicBezTo>
                    <a:cubicBezTo>
                      <a:pt x="81" y="29"/>
                      <a:pt x="73" y="28"/>
                      <a:pt x="63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73" y="82"/>
                      <a:pt x="80" y="81"/>
                      <a:pt x="85" y="78"/>
                    </a:cubicBezTo>
                    <a:cubicBezTo>
                      <a:pt x="89" y="76"/>
                      <a:pt x="91" y="72"/>
                      <a:pt x="91" y="6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 userDrawn="1"/>
          </p:nvGrpSpPr>
          <p:grpSpPr>
            <a:xfrm>
              <a:off x="314326" y="209071"/>
              <a:ext cx="2791230" cy="369145"/>
              <a:chOff x="314326" y="326116"/>
              <a:chExt cx="3760726" cy="497363"/>
            </a:xfrm>
            <a:grpFill/>
          </p:grpSpPr>
          <p:sp>
            <p:nvSpPr>
              <p:cNvPr id="41" name="Freeform 10"/>
              <p:cNvSpPr>
                <a:spLocks/>
              </p:cNvSpPr>
              <p:nvPr userDrawn="1"/>
            </p:nvSpPr>
            <p:spPr bwMode="auto">
              <a:xfrm>
                <a:off x="314326" y="332366"/>
                <a:ext cx="373645" cy="484863"/>
              </a:xfrm>
              <a:custGeom>
                <a:avLst/>
                <a:gdLst>
                  <a:gd name="T0" fmla="*/ 299 w 299"/>
                  <a:gd name="T1" fmla="*/ 388 h 388"/>
                  <a:gd name="T2" fmla="*/ 0 w 299"/>
                  <a:gd name="T3" fmla="*/ 388 h 388"/>
                  <a:gd name="T4" fmla="*/ 0 w 299"/>
                  <a:gd name="T5" fmla="*/ 0 h 388"/>
                  <a:gd name="T6" fmla="*/ 294 w 299"/>
                  <a:gd name="T7" fmla="*/ 0 h 388"/>
                  <a:gd name="T8" fmla="*/ 294 w 299"/>
                  <a:gd name="T9" fmla="*/ 68 h 388"/>
                  <a:gd name="T10" fmla="*/ 92 w 299"/>
                  <a:gd name="T11" fmla="*/ 68 h 388"/>
                  <a:gd name="T12" fmla="*/ 92 w 299"/>
                  <a:gd name="T13" fmla="*/ 157 h 388"/>
                  <a:gd name="T14" fmla="*/ 275 w 299"/>
                  <a:gd name="T15" fmla="*/ 157 h 388"/>
                  <a:gd name="T16" fmla="*/ 275 w 299"/>
                  <a:gd name="T17" fmla="*/ 222 h 388"/>
                  <a:gd name="T18" fmla="*/ 92 w 299"/>
                  <a:gd name="T19" fmla="*/ 222 h 388"/>
                  <a:gd name="T20" fmla="*/ 92 w 299"/>
                  <a:gd name="T21" fmla="*/ 321 h 388"/>
                  <a:gd name="T22" fmla="*/ 299 w 299"/>
                  <a:gd name="T23" fmla="*/ 321 h 388"/>
                  <a:gd name="T24" fmla="*/ 299 w 299"/>
                  <a:gd name="T25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9" h="388">
                    <a:moveTo>
                      <a:pt x="299" y="388"/>
                    </a:moveTo>
                    <a:lnTo>
                      <a:pt x="0" y="38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8"/>
                    </a:lnTo>
                    <a:lnTo>
                      <a:pt x="92" y="68"/>
                    </a:lnTo>
                    <a:lnTo>
                      <a:pt x="92" y="157"/>
                    </a:lnTo>
                    <a:lnTo>
                      <a:pt x="275" y="157"/>
                    </a:lnTo>
                    <a:lnTo>
                      <a:pt x="275" y="222"/>
                    </a:lnTo>
                    <a:lnTo>
                      <a:pt x="92" y="222"/>
                    </a:lnTo>
                    <a:lnTo>
                      <a:pt x="92" y="321"/>
                    </a:lnTo>
                    <a:lnTo>
                      <a:pt x="299" y="321"/>
                    </a:lnTo>
                    <a:lnTo>
                      <a:pt x="299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Freeform 11"/>
              <p:cNvSpPr>
                <a:spLocks/>
              </p:cNvSpPr>
              <p:nvPr userDrawn="1"/>
            </p:nvSpPr>
            <p:spPr bwMode="auto">
              <a:xfrm>
                <a:off x="787838" y="332366"/>
                <a:ext cx="418634" cy="491113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69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8 w 139"/>
                  <a:gd name="T11" fmla="*/ 0 h 163"/>
                  <a:gd name="T12" fmla="*/ 38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3 w 139"/>
                  <a:gd name="T19" fmla="*/ 132 h 163"/>
                  <a:gd name="T20" fmla="*/ 100 w 139"/>
                  <a:gd name="T21" fmla="*/ 117 h 163"/>
                  <a:gd name="T22" fmla="*/ 100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69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8" y="124"/>
                      <a:pt x="41" y="129"/>
                      <a:pt x="46" y="132"/>
                    </a:cubicBezTo>
                    <a:cubicBezTo>
                      <a:pt x="50" y="134"/>
                      <a:pt x="58" y="136"/>
                      <a:pt x="70" y="136"/>
                    </a:cubicBezTo>
                    <a:cubicBezTo>
                      <a:pt x="81" y="136"/>
                      <a:pt x="89" y="134"/>
                      <a:pt x="93" y="132"/>
                    </a:cubicBezTo>
                    <a:cubicBezTo>
                      <a:pt x="98" y="129"/>
                      <a:pt x="100" y="124"/>
                      <a:pt x="100" y="117"/>
                    </a:cubicBezTo>
                    <a:cubicBezTo>
                      <a:pt x="100" y="0"/>
                      <a:pt x="100" y="0"/>
                      <a:pt x="100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6" name="Freeform 12"/>
              <p:cNvSpPr>
                <a:spLocks noEditPoints="1"/>
              </p:cNvSpPr>
              <p:nvPr userDrawn="1"/>
            </p:nvSpPr>
            <p:spPr bwMode="auto">
              <a:xfrm>
                <a:off x="1311898" y="332366"/>
                <a:ext cx="431129" cy="484863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2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2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9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80"/>
                      <a:pt x="122" y="85"/>
                    </a:cubicBezTo>
                    <a:cubicBezTo>
                      <a:pt x="115" y="90"/>
                      <a:pt x="107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2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81" y="72"/>
                      <a:pt x="87" y="71"/>
                      <a:pt x="90" y="69"/>
                    </a:cubicBezTo>
                    <a:cubicBezTo>
                      <a:pt x="93" y="66"/>
                      <a:pt x="95" y="62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7" name="Freeform 13"/>
              <p:cNvSpPr>
                <a:spLocks noEditPoints="1"/>
              </p:cNvSpPr>
              <p:nvPr userDrawn="1"/>
            </p:nvSpPr>
            <p:spPr bwMode="auto">
              <a:xfrm>
                <a:off x="1800735" y="332366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 userDrawn="1"/>
            </p:nvSpPr>
            <p:spPr bwMode="auto">
              <a:xfrm>
                <a:off x="2349541" y="326116"/>
                <a:ext cx="394889" cy="497359"/>
              </a:xfrm>
              <a:custGeom>
                <a:avLst/>
                <a:gdLst>
                  <a:gd name="T0" fmla="*/ 131 w 131"/>
                  <a:gd name="T1" fmla="*/ 106 h 165"/>
                  <a:gd name="T2" fmla="*/ 131 w 131"/>
                  <a:gd name="T3" fmla="*/ 117 h 165"/>
                  <a:gd name="T4" fmla="*/ 126 w 131"/>
                  <a:gd name="T5" fmla="*/ 141 h 165"/>
                  <a:gd name="T6" fmla="*/ 111 w 131"/>
                  <a:gd name="T7" fmla="*/ 156 h 165"/>
                  <a:gd name="T8" fmla="*/ 88 w 131"/>
                  <a:gd name="T9" fmla="*/ 163 h 165"/>
                  <a:gd name="T10" fmla="*/ 60 w 131"/>
                  <a:gd name="T11" fmla="*/ 165 h 165"/>
                  <a:gd name="T12" fmla="*/ 3 w 131"/>
                  <a:gd name="T13" fmla="*/ 161 h 165"/>
                  <a:gd name="T14" fmla="*/ 3 w 131"/>
                  <a:gd name="T15" fmla="*/ 131 h 165"/>
                  <a:gd name="T16" fmla="*/ 60 w 131"/>
                  <a:gd name="T17" fmla="*/ 138 h 165"/>
                  <a:gd name="T18" fmla="*/ 92 w 131"/>
                  <a:gd name="T19" fmla="*/ 121 h 165"/>
                  <a:gd name="T20" fmla="*/ 92 w 131"/>
                  <a:gd name="T21" fmla="*/ 111 h 165"/>
                  <a:gd name="T22" fmla="*/ 88 w 131"/>
                  <a:gd name="T23" fmla="*/ 99 h 165"/>
                  <a:gd name="T24" fmla="*/ 71 w 131"/>
                  <a:gd name="T25" fmla="*/ 94 h 165"/>
                  <a:gd name="T26" fmla="*/ 53 w 131"/>
                  <a:gd name="T27" fmla="*/ 94 h 165"/>
                  <a:gd name="T28" fmla="*/ 0 w 131"/>
                  <a:gd name="T29" fmla="*/ 53 h 165"/>
                  <a:gd name="T30" fmla="*/ 0 w 131"/>
                  <a:gd name="T31" fmla="*/ 41 h 165"/>
                  <a:gd name="T32" fmla="*/ 17 w 131"/>
                  <a:gd name="T33" fmla="*/ 10 h 165"/>
                  <a:gd name="T34" fmla="*/ 73 w 131"/>
                  <a:gd name="T35" fmla="*/ 0 h 165"/>
                  <a:gd name="T36" fmla="*/ 123 w 131"/>
                  <a:gd name="T37" fmla="*/ 3 h 165"/>
                  <a:gd name="T38" fmla="*/ 123 w 131"/>
                  <a:gd name="T39" fmla="*/ 32 h 165"/>
                  <a:gd name="T40" fmla="*/ 72 w 131"/>
                  <a:gd name="T41" fmla="*/ 27 h 165"/>
                  <a:gd name="T42" fmla="*/ 46 w 131"/>
                  <a:gd name="T43" fmla="*/ 31 h 165"/>
                  <a:gd name="T44" fmla="*/ 38 w 131"/>
                  <a:gd name="T45" fmla="*/ 41 h 165"/>
                  <a:gd name="T46" fmla="*/ 38 w 131"/>
                  <a:gd name="T47" fmla="*/ 53 h 165"/>
                  <a:gd name="T48" fmla="*/ 60 w 131"/>
                  <a:gd name="T49" fmla="*/ 65 h 165"/>
                  <a:gd name="T50" fmla="*/ 79 w 131"/>
                  <a:gd name="T51" fmla="*/ 65 h 165"/>
                  <a:gd name="T52" fmla="*/ 119 w 131"/>
                  <a:gd name="T53" fmla="*/ 76 h 165"/>
                  <a:gd name="T54" fmla="*/ 131 w 131"/>
                  <a:gd name="T55" fmla="*/ 10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5">
                    <a:moveTo>
                      <a:pt x="131" y="106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1" y="156"/>
                    </a:cubicBezTo>
                    <a:cubicBezTo>
                      <a:pt x="104" y="159"/>
                      <a:pt x="96" y="162"/>
                      <a:pt x="88" y="163"/>
                    </a:cubicBezTo>
                    <a:cubicBezTo>
                      <a:pt x="80" y="164"/>
                      <a:pt x="71" y="165"/>
                      <a:pt x="60" y="165"/>
                    </a:cubicBezTo>
                    <a:cubicBezTo>
                      <a:pt x="45" y="165"/>
                      <a:pt x="26" y="164"/>
                      <a:pt x="3" y="161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2" y="138"/>
                      <a:pt x="92" y="132"/>
                      <a:pt x="92" y="121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2"/>
                      <a:pt x="88" y="99"/>
                    </a:cubicBezTo>
                    <a:cubicBezTo>
                      <a:pt x="85" y="96"/>
                      <a:pt x="80" y="94"/>
                      <a:pt x="71" y="94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7" y="94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7" y="10"/>
                    </a:cubicBezTo>
                    <a:cubicBezTo>
                      <a:pt x="29" y="3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3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7"/>
                      <a:pt x="72" y="27"/>
                    </a:cubicBezTo>
                    <a:cubicBezTo>
                      <a:pt x="59" y="27"/>
                      <a:pt x="50" y="28"/>
                      <a:pt x="46" y="31"/>
                    </a:cubicBezTo>
                    <a:cubicBezTo>
                      <a:pt x="41" y="33"/>
                      <a:pt x="38" y="36"/>
                      <a:pt x="38" y="41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1"/>
                      <a:pt x="45" y="65"/>
                      <a:pt x="60" y="65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98" y="65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 userDrawn="1"/>
            </p:nvSpPr>
            <p:spPr bwMode="auto">
              <a:xfrm>
                <a:off x="2854100" y="332365"/>
                <a:ext cx="114968" cy="484863"/>
              </a:xfrm>
              <a:prstGeom prst="rect">
                <a:avLst/>
              </a:pr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 userDrawn="1"/>
            </p:nvSpPr>
            <p:spPr bwMode="auto">
              <a:xfrm>
                <a:off x="3049957" y="332365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2" name="Freeform 17"/>
              <p:cNvSpPr>
                <a:spLocks/>
              </p:cNvSpPr>
              <p:nvPr userDrawn="1"/>
            </p:nvSpPr>
            <p:spPr bwMode="auto">
              <a:xfrm>
                <a:off x="3620180" y="332365"/>
                <a:ext cx="454872" cy="484863"/>
              </a:xfrm>
              <a:custGeom>
                <a:avLst/>
                <a:gdLst>
                  <a:gd name="T0" fmla="*/ 364 w 364"/>
                  <a:gd name="T1" fmla="*/ 388 h 388"/>
                  <a:gd name="T2" fmla="*/ 270 w 364"/>
                  <a:gd name="T3" fmla="*/ 388 h 388"/>
                  <a:gd name="T4" fmla="*/ 82 w 364"/>
                  <a:gd name="T5" fmla="*/ 121 h 388"/>
                  <a:gd name="T6" fmla="*/ 82 w 364"/>
                  <a:gd name="T7" fmla="*/ 388 h 388"/>
                  <a:gd name="T8" fmla="*/ 0 w 364"/>
                  <a:gd name="T9" fmla="*/ 388 h 388"/>
                  <a:gd name="T10" fmla="*/ 0 w 364"/>
                  <a:gd name="T11" fmla="*/ 0 h 388"/>
                  <a:gd name="T12" fmla="*/ 94 w 364"/>
                  <a:gd name="T13" fmla="*/ 0 h 388"/>
                  <a:gd name="T14" fmla="*/ 279 w 364"/>
                  <a:gd name="T15" fmla="*/ 265 h 388"/>
                  <a:gd name="T16" fmla="*/ 279 w 364"/>
                  <a:gd name="T17" fmla="*/ 0 h 388"/>
                  <a:gd name="T18" fmla="*/ 364 w 364"/>
                  <a:gd name="T19" fmla="*/ 0 h 388"/>
                  <a:gd name="T20" fmla="*/ 364 w 364"/>
                  <a:gd name="T21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388">
                    <a:moveTo>
                      <a:pt x="364" y="388"/>
                    </a:moveTo>
                    <a:lnTo>
                      <a:pt x="270" y="388"/>
                    </a:lnTo>
                    <a:lnTo>
                      <a:pt x="82" y="121"/>
                    </a:lnTo>
                    <a:lnTo>
                      <a:pt x="82" y="388"/>
                    </a:lnTo>
                    <a:lnTo>
                      <a:pt x="0" y="388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279" y="265"/>
                    </a:lnTo>
                    <a:lnTo>
                      <a:pt x="279" y="0"/>
                    </a:lnTo>
                    <a:lnTo>
                      <a:pt x="364" y="0"/>
                    </a:lnTo>
                    <a:lnTo>
                      <a:pt x="364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7BF148AC-0540-4140-826E-D8A069924931}"/>
              </a:ext>
            </a:extLst>
          </p:cNvPr>
          <p:cNvSpPr/>
          <p:nvPr userDrawn="1"/>
        </p:nvSpPr>
        <p:spPr>
          <a:xfrm>
            <a:off x="7172961" y="0"/>
            <a:ext cx="5019040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48000"/>
                </a:srgbClr>
              </a:gs>
              <a:gs pos="50000">
                <a:srgbClr val="000000">
                  <a:alpha val="0"/>
                </a:srgbClr>
              </a:gs>
            </a:gsLst>
            <a:lin ang="81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87" name="Picture 86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455" b="21818"/>
          <a:stretch/>
        </p:blipFill>
        <p:spPr>
          <a:xfrm>
            <a:off x="10439402" y="240387"/>
            <a:ext cx="1530890" cy="1041871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821E6D0C-E0F7-4B7E-AD91-5196AA0965F0}"/>
              </a:ext>
            </a:extLst>
          </p:cNvPr>
          <p:cNvGrpSpPr/>
          <p:nvPr userDrawn="1"/>
        </p:nvGrpSpPr>
        <p:grpSpPr>
          <a:xfrm>
            <a:off x="4331846" y="-1"/>
            <a:ext cx="2736445" cy="6856917"/>
            <a:chOff x="-3717926" y="327025"/>
            <a:chExt cx="2473326" cy="6197600"/>
          </a:xfrm>
        </p:grpSpPr>
        <p:sp>
          <p:nvSpPr>
            <p:cNvPr id="46" name="Freeform 87">
              <a:extLst>
                <a:ext uri="{FF2B5EF4-FFF2-40B4-BE49-F238E27FC236}">
                  <a16:creationId xmlns="" xmlns:a16="http://schemas.microsoft.com/office/drawing/2014/main" id="{632CCA2A-EBAF-44BB-A7BA-CA3CE4416F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430588" y="327025"/>
              <a:ext cx="1905001" cy="6197600"/>
            </a:xfrm>
            <a:custGeom>
              <a:avLst/>
              <a:gdLst>
                <a:gd name="T0" fmla="*/ 503 w 503"/>
                <a:gd name="T1" fmla="*/ 1644 h 1644"/>
                <a:gd name="T2" fmla="*/ 486 w 503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3" h="1644">
                  <a:moveTo>
                    <a:pt x="503" y="1644"/>
                  </a:moveTo>
                  <a:cubicBezTo>
                    <a:pt x="0" y="1088"/>
                    <a:pt x="382" y="212"/>
                    <a:pt x="486" y="0"/>
                  </a:cubicBezTo>
                </a:path>
              </a:pathLst>
            </a:custGeom>
            <a:noFill/>
            <a:ln w="15875" cap="rnd">
              <a:solidFill>
                <a:srgbClr val="5A65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8">
              <a:extLst>
                <a:ext uri="{FF2B5EF4-FFF2-40B4-BE49-F238E27FC236}">
                  <a16:creationId xmlns="" xmlns:a16="http://schemas.microsoft.com/office/drawing/2014/main" id="{C6A5B35F-C721-406C-8B76-04524C0BD2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532188" y="327025"/>
              <a:ext cx="2074863" cy="6197600"/>
            </a:xfrm>
            <a:custGeom>
              <a:avLst/>
              <a:gdLst>
                <a:gd name="T0" fmla="*/ 548 w 548"/>
                <a:gd name="T1" fmla="*/ 1644 h 1644"/>
                <a:gd name="T2" fmla="*/ 430 w 548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8" h="1644">
                  <a:moveTo>
                    <a:pt x="548" y="1644"/>
                  </a:moveTo>
                  <a:cubicBezTo>
                    <a:pt x="0" y="1128"/>
                    <a:pt x="324" y="247"/>
                    <a:pt x="430" y="0"/>
                  </a:cubicBezTo>
                </a:path>
              </a:pathLst>
            </a:custGeom>
            <a:noFill/>
            <a:ln w="15875" cap="rnd">
              <a:solidFill>
                <a:srgbClr val="5A65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9">
              <a:extLst>
                <a:ext uri="{FF2B5EF4-FFF2-40B4-BE49-F238E27FC236}">
                  <a16:creationId xmlns="" xmlns:a16="http://schemas.microsoft.com/office/drawing/2014/main" id="{2C89EF69-27F0-4118-AD8B-9353B7E36E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627438" y="327025"/>
              <a:ext cx="2254251" cy="6197600"/>
            </a:xfrm>
            <a:custGeom>
              <a:avLst/>
              <a:gdLst>
                <a:gd name="T0" fmla="*/ 595 w 595"/>
                <a:gd name="T1" fmla="*/ 1644 h 1644"/>
                <a:gd name="T2" fmla="*/ 372 w 595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95" h="1644">
                  <a:moveTo>
                    <a:pt x="595" y="1644"/>
                  </a:moveTo>
                  <a:cubicBezTo>
                    <a:pt x="0" y="1169"/>
                    <a:pt x="268" y="279"/>
                    <a:pt x="372" y="0"/>
                  </a:cubicBezTo>
                </a:path>
              </a:pathLst>
            </a:custGeom>
            <a:noFill/>
            <a:ln w="15875" cap="rnd">
              <a:solidFill>
                <a:srgbClr val="F99D2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0">
              <a:extLst>
                <a:ext uri="{FF2B5EF4-FFF2-40B4-BE49-F238E27FC236}">
                  <a16:creationId xmlns="" xmlns:a16="http://schemas.microsoft.com/office/drawing/2014/main" id="{3A98A419-73B4-4548-97B3-E19118E869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717926" y="327025"/>
              <a:ext cx="2473326" cy="6197600"/>
            </a:xfrm>
            <a:custGeom>
              <a:avLst/>
              <a:gdLst>
                <a:gd name="T0" fmla="*/ 653 w 653"/>
                <a:gd name="T1" fmla="*/ 1644 h 1644"/>
                <a:gd name="T2" fmla="*/ 317 w 653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53" h="1644">
                  <a:moveTo>
                    <a:pt x="653" y="1644"/>
                  </a:moveTo>
                  <a:cubicBezTo>
                    <a:pt x="0" y="1212"/>
                    <a:pt x="219" y="307"/>
                    <a:pt x="317" y="0"/>
                  </a:cubicBezTo>
                </a:path>
              </a:pathLst>
            </a:custGeom>
            <a:noFill/>
            <a:ln w="15875" cap="rnd">
              <a:solidFill>
                <a:srgbClr val="F99D2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1">
              <a:extLst>
                <a:ext uri="{FF2B5EF4-FFF2-40B4-BE49-F238E27FC236}">
                  <a16:creationId xmlns="" xmlns:a16="http://schemas.microsoft.com/office/drawing/2014/main" id="{CA52F18D-678E-4C63-A950-69F3576EFF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335338" y="327025"/>
              <a:ext cx="2068513" cy="6197600"/>
            </a:xfrm>
            <a:custGeom>
              <a:avLst/>
              <a:gdLst>
                <a:gd name="T0" fmla="*/ 465 w 546"/>
                <a:gd name="T1" fmla="*/ 1644 h 1644"/>
                <a:gd name="T2" fmla="*/ 546 w 546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6" h="1644">
                  <a:moveTo>
                    <a:pt x="465" y="1644"/>
                  </a:moveTo>
                  <a:cubicBezTo>
                    <a:pt x="0" y="1046"/>
                    <a:pt x="454" y="166"/>
                    <a:pt x="546" y="0"/>
                  </a:cubicBezTo>
                </a:path>
              </a:pathLst>
            </a:custGeom>
            <a:noFill/>
            <a:ln w="15875" cap="rnd">
              <a:solidFill>
                <a:srgbClr val="5A65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47987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65738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58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589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47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29811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83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396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468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986896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6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52451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049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81946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30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52451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064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90979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54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524509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132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56658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78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351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860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94955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7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7500" y="6438901"/>
            <a:ext cx="10584209" cy="2921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  <a:lvl2pPr marL="291586" indent="0">
              <a:buNone/>
              <a:defRPr/>
            </a:lvl2pPr>
            <a:lvl3pPr marL="583171" indent="0">
              <a:buNone/>
              <a:defRPr/>
            </a:lvl3pPr>
            <a:lvl4pPr marL="874756" indent="0">
              <a:buNone/>
              <a:defRPr/>
            </a:lvl4pPr>
            <a:lvl5pPr marL="1166341" indent="0">
              <a:buNone/>
              <a:defRPr/>
            </a:lvl5pPr>
          </a:lstStyle>
          <a:p>
            <a:pPr lvl="0"/>
            <a:r>
              <a:rPr lang="en-US" dirty="0" smtClean="0"/>
              <a:t>Footnotes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7752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055359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45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4325" y="1614488"/>
            <a:ext cx="11563350" cy="36290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6856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1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5818915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" name="Слайд think-cell" r:id="rId24" imgW="594" imgH="595" progId="TCLayout.ActiveDocument.1">
                  <p:embed/>
                </p:oleObj>
              </mc:Choice>
              <mc:Fallback>
                <p:oleObj name="Слайд think-cell" r:id="rId2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" name="Rectangle 4095" hidden="1"/>
          <p:cNvSpPr/>
          <p:nvPr userDrawn="1">
            <p:custDataLst>
              <p:tags r:id="rId2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36E636A3-9ECF-48A3-BE22-44F7F64B0EB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17499" y="1"/>
            <a:ext cx="10582275" cy="7065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1420943" y="6542300"/>
            <a:ext cx="456732" cy="226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>
              <a:defRPr sz="100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fld id="{A629F11A-CAD2-4FD2-9793-0DC6E98D19B3}" type="slidenum">
              <a:rPr lang="ru-RU" sz="1200" smtClean="0">
                <a:solidFill>
                  <a:schemeClr val="tx1"/>
                </a:solidFill>
              </a:rPr>
              <a:pPr lvl="0"/>
              <a:t>‹#›</a:t>
            </a:fld>
            <a:endParaRPr lang="ru-RU" sz="1200" dirty="0" smtClean="0">
              <a:solidFill>
                <a:schemeClr val="tx1"/>
              </a:solidFill>
            </a:endParaRPr>
          </a:p>
        </p:txBody>
      </p:sp>
      <p:cxnSp>
        <p:nvCxnSpPr>
          <p:cNvPr id="17" name="Прямая соединительная линия 2">
            <a:extLst>
              <a:ext uri="{FF2B5EF4-FFF2-40B4-BE49-F238E27FC236}">
                <a16:creationId xmlns="" xmlns:a16="http://schemas.microsoft.com/office/drawing/2014/main" id="{364E0CD2-B6EC-42D1-82F3-DF270FED9E67}"/>
              </a:ext>
            </a:extLst>
          </p:cNvPr>
          <p:cNvCxnSpPr>
            <a:cxnSpLocks/>
          </p:cNvCxnSpPr>
          <p:nvPr userDrawn="1"/>
        </p:nvCxnSpPr>
        <p:spPr>
          <a:xfrm>
            <a:off x="0" y="706567"/>
            <a:ext cx="1219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1299" y="25180"/>
            <a:ext cx="849051" cy="61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4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696" r:id="rId8"/>
    <p:sldLayoutId id="2147483703" r:id="rId9"/>
    <p:sldLayoutId id="2147483708" r:id="rId10"/>
    <p:sldLayoutId id="2147483701" r:id="rId11"/>
    <p:sldLayoutId id="2147483742" r:id="rId12"/>
    <p:sldLayoutId id="2147483704" r:id="rId13"/>
    <p:sldLayoutId id="2147483707" r:id="rId14"/>
    <p:sldLayoutId id="2147483706" r:id="rId15"/>
    <p:sldLayoutId id="2147483716" r:id="rId16"/>
    <p:sldLayoutId id="2147483709" r:id="rId17"/>
    <p:sldLayoutId id="2147483710" r:id="rId18"/>
    <p:sldLayoutId id="2147483768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583170" rtl="0" eaLnBrk="1" latinLnBrk="0" hangingPunct="1">
        <a:lnSpc>
          <a:spcPct val="100000"/>
        </a:lnSpc>
        <a:spcBef>
          <a:spcPct val="0"/>
        </a:spcBef>
        <a:buNone/>
        <a:defRPr lang="ru-RU" sz="1800" b="0" kern="1200" dirty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45792" indent="-145792" algn="l" defTabSz="58317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37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2896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54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213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71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530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688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8472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58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317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75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634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924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951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109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268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7478" userDrawn="1">
          <p15:clr>
            <a:srgbClr val="A4A3A4"/>
          </p15:clr>
        </p15:guide>
        <p15:guide id="4" orient="horz" pos="3875" userDrawn="1">
          <p15:clr>
            <a:srgbClr val="A4A3A4"/>
          </p15:clr>
        </p15:guide>
        <p15:guide id="8" orient="horz" pos="2732" userDrawn="1">
          <p15:clr>
            <a:srgbClr val="A4A3A4"/>
          </p15:clr>
        </p15:guide>
        <p15:guide id="10" pos="815" userDrawn="1">
          <p15:clr>
            <a:srgbClr val="A4A3A4"/>
          </p15:clr>
        </p15:guide>
        <p15:guide id="11" pos="1338" userDrawn="1">
          <p15:clr>
            <a:srgbClr val="A4A3A4"/>
          </p15:clr>
        </p15:guide>
        <p15:guide id="12" pos="723" userDrawn="1">
          <p15:clr>
            <a:srgbClr val="A4A3A4"/>
          </p15:clr>
        </p15:guide>
        <p15:guide id="13" pos="200" userDrawn="1">
          <p15:clr>
            <a:srgbClr val="A4A3A4"/>
          </p15:clr>
        </p15:guide>
        <p15:guide id="14" pos="1430" userDrawn="1">
          <p15:clr>
            <a:srgbClr val="A4A3A4"/>
          </p15:clr>
        </p15:guide>
        <p15:guide id="15" pos="1949" userDrawn="1">
          <p15:clr>
            <a:srgbClr val="A4A3A4"/>
          </p15:clr>
        </p15:guide>
        <p15:guide id="16" pos="2043" userDrawn="1">
          <p15:clr>
            <a:srgbClr val="A4A3A4"/>
          </p15:clr>
        </p15:guide>
        <p15:guide id="17" pos="2565" userDrawn="1">
          <p15:clr>
            <a:srgbClr val="A4A3A4"/>
          </p15:clr>
        </p15:guide>
        <p15:guide id="18" pos="2657" userDrawn="1">
          <p15:clr>
            <a:srgbClr val="A4A3A4"/>
          </p15:clr>
        </p15:guide>
        <p15:guide id="19" pos="3182" userDrawn="1">
          <p15:clr>
            <a:srgbClr val="A4A3A4"/>
          </p15:clr>
        </p15:guide>
        <p15:guide id="20" pos="3272" userDrawn="1">
          <p15:clr>
            <a:srgbClr val="A4A3A4"/>
          </p15:clr>
        </p15:guide>
        <p15:guide id="21" pos="3795" userDrawn="1">
          <p15:clr>
            <a:srgbClr val="A4A3A4"/>
          </p15:clr>
        </p15:guide>
        <p15:guide id="22" pos="3885" userDrawn="1">
          <p15:clr>
            <a:srgbClr val="A4A3A4"/>
          </p15:clr>
        </p15:guide>
        <p15:guide id="23" pos="4409" userDrawn="1">
          <p15:clr>
            <a:srgbClr val="A4A3A4"/>
          </p15:clr>
        </p15:guide>
        <p15:guide id="24" pos="4502" userDrawn="1">
          <p15:clr>
            <a:srgbClr val="A4A3A4"/>
          </p15:clr>
        </p15:guide>
        <p15:guide id="25" pos="5024" userDrawn="1">
          <p15:clr>
            <a:srgbClr val="A4A3A4"/>
          </p15:clr>
        </p15:guide>
        <p15:guide id="26" pos="5114" userDrawn="1">
          <p15:clr>
            <a:srgbClr val="A4A3A4"/>
          </p15:clr>
        </p15:guide>
        <p15:guide id="27" pos="5637" userDrawn="1">
          <p15:clr>
            <a:srgbClr val="A4A3A4"/>
          </p15:clr>
        </p15:guide>
        <p15:guide id="28" pos="5726" userDrawn="1">
          <p15:clr>
            <a:srgbClr val="A4A3A4"/>
          </p15:clr>
        </p15:guide>
        <p15:guide id="29" pos="6251" userDrawn="1">
          <p15:clr>
            <a:srgbClr val="A4A3A4"/>
          </p15:clr>
        </p15:guide>
        <p15:guide id="30" pos="6341" userDrawn="1">
          <p15:clr>
            <a:srgbClr val="A4A3A4"/>
          </p15:clr>
        </p15:guide>
        <p15:guide id="31" pos="6866" userDrawn="1">
          <p15:clr>
            <a:srgbClr val="A4A3A4"/>
          </p15:clr>
        </p15:guide>
        <p15:guide id="32" pos="6956" userDrawn="1">
          <p15:clr>
            <a:srgbClr val="A4A3A4"/>
          </p15:clr>
        </p15:guide>
        <p15:guide id="33" orient="horz" pos="444" userDrawn="1">
          <p15:clr>
            <a:srgbClr val="A4A3A4"/>
          </p15:clr>
        </p15:guide>
        <p15:guide id="34" orient="horz" pos="1589" userDrawn="1">
          <p15:clr>
            <a:srgbClr val="A4A3A4"/>
          </p15:clr>
        </p15:guide>
        <p15:guide id="35" orient="horz" pos="2158" userDrawn="1">
          <p15:clr>
            <a:srgbClr val="A4A3A4"/>
          </p15:clr>
        </p15:guide>
        <p15:guide id="36" orient="horz" pos="3303" userDrawn="1">
          <p15:clr>
            <a:srgbClr val="A4A3A4"/>
          </p15:clr>
        </p15:guide>
        <p15:guide id="39" orient="horz" pos="1017" userDrawn="1">
          <p15:clr>
            <a:srgbClr val="A4A3A4"/>
          </p15:clr>
        </p15:guide>
        <p15:guide id="41" orient="horz" pos="936" userDrawn="1">
          <p15:clr>
            <a:srgbClr val="A4A3A4"/>
          </p15:clr>
        </p15:guide>
        <p15:guide id="44" orient="horz" pos="977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tags" Target="../tags/tag81.xml"/><Relationship Id="rId18" Type="http://schemas.openxmlformats.org/officeDocument/2006/relationships/chart" Target="../charts/chart7.xml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12" Type="http://schemas.openxmlformats.org/officeDocument/2006/relationships/tags" Target="../tags/tag80.xml"/><Relationship Id="rId17" Type="http://schemas.openxmlformats.org/officeDocument/2006/relationships/image" Target="../media/image1.emf"/><Relationship Id="rId2" Type="http://schemas.openxmlformats.org/officeDocument/2006/relationships/tags" Target="../tags/tag70.xml"/><Relationship Id="rId16" Type="http://schemas.openxmlformats.org/officeDocument/2006/relationships/oleObject" Target="../embeddings/oleObject29.bin"/><Relationship Id="rId1" Type="http://schemas.openxmlformats.org/officeDocument/2006/relationships/vmlDrawing" Target="../drawings/vmlDrawing29.v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5" Type="http://schemas.openxmlformats.org/officeDocument/2006/relationships/tags" Target="../tags/tag73.xml"/><Relationship Id="rId15" Type="http://schemas.openxmlformats.org/officeDocument/2006/relationships/slideLayout" Target="../slideLayouts/slideLayout9.xml"/><Relationship Id="rId10" Type="http://schemas.openxmlformats.org/officeDocument/2006/relationships/tags" Target="../tags/tag78.xml"/><Relationship Id="rId19" Type="http://schemas.openxmlformats.org/officeDocument/2006/relationships/chart" Target="../charts/chart8.xml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tags" Target="../tags/tag8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4.png"/><Relationship Id="rId2" Type="http://schemas.openxmlformats.org/officeDocument/2006/relationships/tags" Target="../tags/tag3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8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9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tags" Target="../tags/tag57.xml"/><Relationship Id="rId26" Type="http://schemas.openxmlformats.org/officeDocument/2006/relationships/oleObject" Target="../embeddings/oleObject26.bin"/><Relationship Id="rId3" Type="http://schemas.openxmlformats.org/officeDocument/2006/relationships/tags" Target="../tags/tag42.xml"/><Relationship Id="rId21" Type="http://schemas.openxmlformats.org/officeDocument/2006/relationships/tags" Target="../tags/tag60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tags" Target="../tags/tag56.xml"/><Relationship Id="rId25" Type="http://schemas.openxmlformats.org/officeDocument/2006/relationships/slideLayout" Target="../slideLayouts/slideLayout9.xml"/><Relationship Id="rId33" Type="http://schemas.openxmlformats.org/officeDocument/2006/relationships/chart" Target="../charts/chart6.xml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20" Type="http://schemas.openxmlformats.org/officeDocument/2006/relationships/tags" Target="../tags/tag59.xml"/><Relationship Id="rId29" Type="http://schemas.openxmlformats.org/officeDocument/2006/relationships/chart" Target="../charts/chart2.xml"/><Relationship Id="rId1" Type="http://schemas.openxmlformats.org/officeDocument/2006/relationships/vmlDrawing" Target="../drawings/vmlDrawing26.v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24" Type="http://schemas.openxmlformats.org/officeDocument/2006/relationships/tags" Target="../tags/tag63.xml"/><Relationship Id="rId32" Type="http://schemas.openxmlformats.org/officeDocument/2006/relationships/chart" Target="../charts/chart5.xml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23" Type="http://schemas.openxmlformats.org/officeDocument/2006/relationships/tags" Target="../tags/tag62.xml"/><Relationship Id="rId28" Type="http://schemas.openxmlformats.org/officeDocument/2006/relationships/chart" Target="../charts/chart1.xml"/><Relationship Id="rId10" Type="http://schemas.openxmlformats.org/officeDocument/2006/relationships/tags" Target="../tags/tag49.xml"/><Relationship Id="rId19" Type="http://schemas.openxmlformats.org/officeDocument/2006/relationships/tags" Target="../tags/tag58.xml"/><Relationship Id="rId31" Type="http://schemas.openxmlformats.org/officeDocument/2006/relationships/chart" Target="../charts/chart4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Relationship Id="rId22" Type="http://schemas.openxmlformats.org/officeDocument/2006/relationships/tags" Target="../tags/tag61.xml"/><Relationship Id="rId27" Type="http://schemas.openxmlformats.org/officeDocument/2006/relationships/image" Target="../media/image1.emf"/><Relationship Id="rId30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65.xml"/><Relationship Id="rId7" Type="http://schemas.openxmlformats.org/officeDocument/2006/relationships/oleObject" Target="../embeddings/oleObject27.bin"/><Relationship Id="rId2" Type="http://schemas.openxmlformats.org/officeDocument/2006/relationships/tags" Target="../tags/tag64.xml"/><Relationship Id="rId1" Type="http://schemas.openxmlformats.org/officeDocument/2006/relationships/vmlDrawing" Target="../drawings/vmlDrawing27.v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67.xml"/><Relationship Id="rId4" Type="http://schemas.openxmlformats.org/officeDocument/2006/relationships/tags" Target="../tags/tag6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8.bin"/><Relationship Id="rId4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err="1" smtClean="0"/>
              <a:t>Сәуір</a:t>
            </a:r>
            <a:r>
              <a:rPr lang="ru-RU" dirty="0" smtClean="0"/>
              <a:t> 2026 ж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z="1800" dirty="0"/>
              <a:t>2025 </a:t>
            </a:r>
            <a:r>
              <a:rPr lang="ru-RU" sz="1800" dirty="0" err="1"/>
              <a:t>жылдың</a:t>
            </a:r>
            <a:r>
              <a:rPr lang="ru-RU" sz="1800" dirty="0"/>
              <a:t> </a:t>
            </a:r>
            <a:r>
              <a:rPr lang="ru-RU" sz="1800" dirty="0" err="1"/>
              <a:t>қорытындысы</a:t>
            </a:r>
            <a:r>
              <a:rPr lang="ru-RU" sz="1800" dirty="0"/>
              <a:t> </a:t>
            </a:r>
            <a:r>
              <a:rPr lang="ru-RU" sz="1800" dirty="0" err="1"/>
              <a:t>бойынша</a:t>
            </a:r>
            <a:r>
              <a:rPr lang="ru-RU" sz="1800" dirty="0"/>
              <a:t> </a:t>
            </a:r>
            <a:r>
              <a:rPr lang="ru-RU" sz="1800" dirty="0" err="1"/>
              <a:t>бекітілген</a:t>
            </a:r>
            <a:r>
              <a:rPr lang="ru-RU" sz="1800" dirty="0"/>
              <a:t> </a:t>
            </a:r>
            <a:r>
              <a:rPr lang="ru-RU" sz="1800" dirty="0" err="1"/>
              <a:t>тарифтік</a:t>
            </a:r>
            <a:r>
              <a:rPr lang="ru-RU" sz="1800" dirty="0"/>
              <a:t> </a:t>
            </a:r>
            <a:r>
              <a:rPr lang="ru-RU" sz="1800" dirty="0" err="1"/>
              <a:t>сметаның</a:t>
            </a:r>
            <a:r>
              <a:rPr lang="ru-RU" sz="1800" dirty="0"/>
              <a:t> </a:t>
            </a:r>
            <a:r>
              <a:rPr lang="ru-RU" sz="1800" dirty="0" err="1"/>
              <a:t>және</a:t>
            </a:r>
            <a:r>
              <a:rPr lang="ru-RU" sz="1800" dirty="0"/>
              <a:t> </a:t>
            </a:r>
            <a:r>
              <a:rPr lang="ru-RU" sz="1800" dirty="0" err="1"/>
              <a:t>инвестициялық</a:t>
            </a:r>
            <a:r>
              <a:rPr lang="ru-RU" sz="1800" dirty="0"/>
              <a:t> </a:t>
            </a:r>
            <a:r>
              <a:rPr lang="ru-RU" sz="1800" dirty="0" err="1"/>
              <a:t>бағдарламаның</a:t>
            </a:r>
            <a:r>
              <a:rPr lang="ru-RU" sz="1800" dirty="0"/>
              <a:t> </a:t>
            </a:r>
            <a:r>
              <a:rPr lang="ru-RU" sz="1800" dirty="0" err="1"/>
              <a:t>орындалуы</a:t>
            </a:r>
            <a:r>
              <a:rPr lang="ru-RU" sz="1800" dirty="0"/>
              <a:t>, </a:t>
            </a:r>
            <a:r>
              <a:rPr lang="ru-RU" sz="1800" dirty="0" err="1"/>
              <a:t>реттелетін</a:t>
            </a:r>
            <a:r>
              <a:rPr lang="ru-RU" sz="1800" dirty="0"/>
              <a:t> </a:t>
            </a:r>
            <a:r>
              <a:rPr lang="ru-RU" sz="1800" dirty="0" err="1"/>
              <a:t>қызметтердің</a:t>
            </a:r>
            <a:r>
              <a:rPr lang="ru-RU" sz="1800" dirty="0"/>
              <a:t> </a:t>
            </a:r>
            <a:r>
              <a:rPr lang="ru-RU" sz="1800" dirty="0" err="1"/>
              <a:t>сапасы</a:t>
            </a:r>
            <a:r>
              <a:rPr lang="ru-RU" sz="1800" dirty="0"/>
              <a:t> мен </a:t>
            </a:r>
            <a:r>
              <a:rPr lang="ru-RU" sz="1800" dirty="0" err="1"/>
              <a:t>сенімділігі</a:t>
            </a:r>
            <a:r>
              <a:rPr lang="ru-RU" sz="1800" dirty="0"/>
              <a:t> </a:t>
            </a:r>
            <a:r>
              <a:rPr lang="ru-RU" sz="1800" dirty="0" err="1"/>
              <a:t>көрсеткіштерінің</a:t>
            </a:r>
            <a:r>
              <a:rPr lang="ru-RU" sz="1800" dirty="0"/>
              <a:t> </a:t>
            </a:r>
            <a:r>
              <a:rPr lang="ru-RU" sz="1800" dirty="0" err="1"/>
              <a:t>сақталуы</a:t>
            </a:r>
            <a:r>
              <a:rPr lang="ru-RU" sz="1800" dirty="0"/>
              <a:t> </a:t>
            </a:r>
            <a:r>
              <a:rPr lang="ru-RU" sz="1800" dirty="0" err="1"/>
              <a:t>және</a:t>
            </a:r>
            <a:r>
              <a:rPr lang="ru-RU" sz="1800" dirty="0"/>
              <a:t> </a:t>
            </a:r>
            <a:r>
              <a:rPr lang="ru-RU" sz="1800" dirty="0" err="1"/>
              <a:t>тұтынушылар</a:t>
            </a:r>
            <a:r>
              <a:rPr lang="ru-RU" sz="1800" dirty="0"/>
              <a:t> мен </a:t>
            </a:r>
            <a:r>
              <a:rPr lang="ru-RU" sz="1800" dirty="0" err="1"/>
              <a:t>өзге</a:t>
            </a:r>
            <a:r>
              <a:rPr lang="ru-RU" sz="1800" dirty="0"/>
              <a:t> де </a:t>
            </a:r>
            <a:r>
              <a:rPr lang="ru-RU" sz="1800" dirty="0" err="1"/>
              <a:t>мүдделі</a:t>
            </a:r>
            <a:r>
              <a:rPr lang="ru-RU" sz="1800" dirty="0"/>
              <a:t> </a:t>
            </a:r>
            <a:r>
              <a:rPr lang="ru-RU" sz="1800" dirty="0" err="1"/>
              <a:t>тұлғалар</a:t>
            </a:r>
            <a:r>
              <a:rPr lang="ru-RU" sz="1800" dirty="0"/>
              <a:t> </a:t>
            </a:r>
            <a:r>
              <a:rPr lang="ru-RU" sz="1800" dirty="0" err="1"/>
              <a:t>алдында</a:t>
            </a:r>
            <a:r>
              <a:rPr lang="ru-RU" sz="1800" dirty="0"/>
              <a:t> </a:t>
            </a:r>
            <a:r>
              <a:rPr lang="ru-RU" sz="1800" dirty="0" smtClean="0"/>
              <a:t>«ЕЭК» </a:t>
            </a:r>
            <a:r>
              <a:rPr lang="ru-RU" sz="1800" dirty="0"/>
              <a:t>АҚ </a:t>
            </a:r>
            <a:r>
              <a:rPr lang="ru-RU" sz="1800" dirty="0" err="1"/>
              <a:t>қызметінің</a:t>
            </a:r>
            <a:r>
              <a:rPr lang="ru-RU" sz="1800" dirty="0"/>
              <a:t> </a:t>
            </a:r>
            <a:r>
              <a:rPr lang="ru-RU" sz="1800" dirty="0" err="1"/>
              <a:t>тиімділік</a:t>
            </a:r>
            <a:r>
              <a:rPr lang="ru-RU" sz="1800" dirty="0"/>
              <a:t> </a:t>
            </a:r>
            <a:r>
              <a:rPr lang="ru-RU" sz="1800" dirty="0" err="1"/>
              <a:t>көрсеткіштеріне</a:t>
            </a:r>
            <a:r>
              <a:rPr lang="ru-RU" sz="1800" dirty="0"/>
              <a:t> </a:t>
            </a:r>
            <a:r>
              <a:rPr lang="ru-RU" sz="1800" dirty="0" err="1"/>
              <a:t>қол</a:t>
            </a:r>
            <a:r>
              <a:rPr lang="ru-RU" sz="1800" dirty="0"/>
              <a:t> </a:t>
            </a:r>
            <a:r>
              <a:rPr lang="ru-RU" sz="1800" dirty="0" err="1"/>
              <a:t>жеткізу</a:t>
            </a:r>
            <a:r>
              <a:rPr lang="ru-RU" sz="1800" dirty="0"/>
              <a:t> </a:t>
            </a:r>
            <a:r>
              <a:rPr lang="ru-RU" sz="1800" dirty="0" err="1"/>
              <a:t>туралы</a:t>
            </a:r>
            <a:r>
              <a:rPr lang="ru-RU" sz="1800" dirty="0"/>
              <a:t> </a:t>
            </a:r>
            <a:r>
              <a:rPr lang="ru-RU" sz="1800" dirty="0" err="1" smtClean="0"/>
              <a:t>есеп</a:t>
            </a: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409112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075669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51" name="Слайд think-cell" r:id="rId16" imgW="594" imgH="595" progId="TCLayout.ActiveDocument.1">
                  <p:embed/>
                </p:oleObj>
              </mc:Choice>
              <mc:Fallback>
                <p:oleObj name="Слайд think-cell" r:id="rId16" imgW="594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b="0" dirty="0" smtClean="0">
                <a:solidFill>
                  <a:schemeClr val="accent1"/>
                </a:solidFill>
              </a:rPr>
              <a:t/>
            </a:r>
            <a:br>
              <a:rPr lang="en-US" b="0" dirty="0" smtClean="0">
                <a:solidFill>
                  <a:schemeClr val="accent1"/>
                </a:solidFill>
              </a:rPr>
            </a:br>
            <a:r>
              <a:rPr lang="ru-RU" b="0" dirty="0" smtClean="0">
                <a:solidFill>
                  <a:schemeClr val="accent1"/>
                </a:solidFill>
              </a:rPr>
              <a:t>ЕЭК: </a:t>
            </a:r>
            <a:r>
              <a:rPr lang="ru-RU" dirty="0" err="1"/>
              <a:t>Қызмет</a:t>
            </a:r>
            <a:r>
              <a:rPr lang="ru-RU" dirty="0"/>
              <a:t> </a:t>
            </a:r>
            <a:r>
              <a:rPr lang="ru-RU" dirty="0" err="1"/>
              <a:t>перспективалары</a:t>
            </a:r>
            <a:r>
              <a:rPr lang="ru-RU" dirty="0"/>
              <a:t> (даму </a:t>
            </a:r>
            <a:r>
              <a:rPr lang="ru-RU" dirty="0" err="1"/>
              <a:t>жоспарлары</a:t>
            </a:r>
            <a:r>
              <a:rPr lang="ru-RU" dirty="0"/>
              <a:t>),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ішінде</a:t>
            </a:r>
            <a:r>
              <a:rPr lang="ru-RU" dirty="0"/>
              <a:t> </a:t>
            </a:r>
            <a:r>
              <a:rPr lang="ru-RU" dirty="0" err="1"/>
              <a:t>тарифтердің</a:t>
            </a:r>
            <a:r>
              <a:rPr lang="ru-RU" dirty="0"/>
              <a:t> </a:t>
            </a:r>
            <a:r>
              <a:rPr lang="ru-RU" dirty="0" err="1"/>
              <a:t>ықтимал</a:t>
            </a:r>
            <a:r>
              <a:rPr lang="ru-RU" dirty="0"/>
              <a:t> </a:t>
            </a:r>
            <a:r>
              <a:rPr lang="ru-RU" dirty="0" err="1"/>
              <a:t>өзгерістері</a:t>
            </a:r>
            <a:r>
              <a:rPr lang="ru-RU" b="0" dirty="0">
                <a:solidFill>
                  <a:schemeClr val="accent1"/>
                </a:solidFill>
              </a:rPr>
              <a:t/>
            </a:r>
            <a:br>
              <a:rPr lang="ru-RU" b="0" dirty="0">
                <a:solidFill>
                  <a:schemeClr val="accent1"/>
                </a:solidFill>
              </a:rPr>
            </a:br>
            <a:r>
              <a:rPr lang="ru-RU" b="0" dirty="0" smtClean="0">
                <a:solidFill>
                  <a:schemeClr val="accent1"/>
                </a:solidFill>
              </a:rPr>
              <a:t> </a:t>
            </a:r>
            <a:endParaRPr lang="ru-RU" b="0" dirty="0">
              <a:solidFill>
                <a:schemeClr val="accent1"/>
              </a:solidFill>
            </a:endParaRPr>
          </a:p>
        </p:txBody>
      </p:sp>
      <p:sp>
        <p:nvSpPr>
          <p:cNvPr id="8" name="Abgerundetes Rechteck 109"/>
          <p:cNvSpPr/>
          <p:nvPr/>
        </p:nvSpPr>
        <p:spPr>
          <a:xfrm>
            <a:off x="317501" y="1644650"/>
            <a:ext cx="1571625" cy="1490663"/>
          </a:xfrm>
          <a:prstGeom prst="roundRect">
            <a:avLst/>
          </a:prstGeom>
          <a:noFill/>
          <a:ln w="9525" cap="flat" cmpd="sng" algn="ctr">
            <a:solidFill>
              <a:srgbClr val="E2E2E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dk1"/>
                </a:solidFill>
                <a:cs typeface="Arial" pitchFamily="34" charset="0"/>
              </a:rPr>
              <a:t>Тариф</a:t>
            </a:r>
          </a:p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>
                <a:solidFill>
                  <a:schemeClr val="dk1"/>
                </a:solidFill>
                <a:cs typeface="Arial" pitchFamily="34" charset="0"/>
              </a:rPr>
              <a:t>(</a:t>
            </a:r>
            <a:r>
              <a:rPr lang="ru-RU" sz="1200" i="1" dirty="0" err="1">
                <a:solidFill>
                  <a:schemeClr val="dk1"/>
                </a:solidFill>
                <a:cs typeface="Arial" pitchFamily="34" charset="0"/>
              </a:rPr>
              <a:t>уәкілетті</a:t>
            </a:r>
            <a:r>
              <a:rPr lang="ru-RU" sz="1200" i="1" dirty="0">
                <a:solidFill>
                  <a:schemeClr val="dk1"/>
                </a:solidFill>
                <a:cs typeface="Arial" pitchFamily="34" charset="0"/>
              </a:rPr>
              <a:t> орган </a:t>
            </a:r>
            <a:r>
              <a:rPr lang="ru-RU" sz="1200" i="1" dirty="0" err="1">
                <a:solidFill>
                  <a:schemeClr val="dk1"/>
                </a:solidFill>
                <a:cs typeface="Arial" pitchFamily="34" charset="0"/>
              </a:rPr>
              <a:t>бекіткен</a:t>
            </a:r>
            <a:r>
              <a:rPr lang="ru-RU" sz="1200" i="1" dirty="0">
                <a:solidFill>
                  <a:schemeClr val="dk1"/>
                </a:solidFill>
                <a:cs typeface="Arial" pitchFamily="34" charset="0"/>
              </a:rPr>
              <a:t>)</a:t>
            </a:r>
            <a:endParaRPr lang="en-GB" sz="1100" i="1" dirty="0">
              <a:solidFill>
                <a:schemeClr val="dk1"/>
              </a:solidFill>
              <a:cs typeface="Arial" pitchFamily="34" charset="0"/>
            </a:endParaRPr>
          </a:p>
        </p:txBody>
      </p:sp>
      <p:sp>
        <p:nvSpPr>
          <p:cNvPr id="10" name="Abgerundetes Rechteck 109"/>
          <p:cNvSpPr>
            <a:spLocks/>
          </p:cNvSpPr>
          <p:nvPr/>
        </p:nvSpPr>
        <p:spPr>
          <a:xfrm>
            <a:off x="317501" y="3779838"/>
            <a:ext cx="1571625" cy="1327150"/>
          </a:xfrm>
          <a:prstGeom prst="roundRect">
            <a:avLst/>
          </a:prstGeom>
          <a:noFill/>
          <a:ln w="9525" cap="flat" cmpd="sng" algn="ctr">
            <a:solidFill>
              <a:srgbClr val="E2E2E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 smtClean="0">
                <a:solidFill>
                  <a:schemeClr val="dk1"/>
                </a:solidFill>
                <a:cs typeface="Arial" pitchFamily="34" charset="0"/>
              </a:rPr>
              <a:t>Инвестициялар</a:t>
            </a:r>
            <a:endParaRPr lang="ru-RU" sz="1600" b="1" dirty="0" smtClean="0">
              <a:solidFill>
                <a:schemeClr val="dk1"/>
              </a:solidFill>
              <a:cs typeface="Arial" pitchFamily="34" charset="0"/>
            </a:endParaRPr>
          </a:p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>
                <a:solidFill>
                  <a:schemeClr val="dk1"/>
                </a:solidFill>
                <a:cs typeface="Arial" pitchFamily="34" charset="0"/>
              </a:rPr>
              <a:t>(</a:t>
            </a:r>
            <a:r>
              <a:rPr lang="ru-RU" sz="1200" i="1" dirty="0" err="1">
                <a:solidFill>
                  <a:schemeClr val="dk1"/>
                </a:solidFill>
                <a:cs typeface="Arial" pitchFamily="34" charset="0"/>
              </a:rPr>
              <a:t>уәкілетті</a:t>
            </a:r>
            <a:r>
              <a:rPr lang="ru-RU" sz="1200" i="1" dirty="0">
                <a:solidFill>
                  <a:schemeClr val="dk1"/>
                </a:solidFill>
                <a:cs typeface="Arial" pitchFamily="34" charset="0"/>
              </a:rPr>
              <a:t> орган </a:t>
            </a:r>
            <a:r>
              <a:rPr lang="ru-RU" sz="1200" i="1" dirty="0" err="1">
                <a:solidFill>
                  <a:schemeClr val="dk1"/>
                </a:solidFill>
                <a:cs typeface="Arial" pitchFamily="34" charset="0"/>
              </a:rPr>
              <a:t>бекіткен</a:t>
            </a:r>
            <a:r>
              <a:rPr lang="ru-RU" sz="1200" i="1" dirty="0">
                <a:solidFill>
                  <a:schemeClr val="dk1"/>
                </a:solidFill>
                <a:cs typeface="Arial" pitchFamily="34" charset="0"/>
              </a:rPr>
              <a:t>)</a:t>
            </a:r>
            <a:endParaRPr lang="en-GB" sz="1600" b="1" dirty="0">
              <a:solidFill>
                <a:schemeClr val="dk1"/>
              </a:solidFill>
              <a:cs typeface="Arial" pitchFamily="34" charset="0"/>
            </a:endParaRPr>
          </a:p>
        </p:txBody>
      </p:sp>
      <p:cxnSp>
        <p:nvCxnSpPr>
          <p:cNvPr id="11" name="Straight Connector 418"/>
          <p:cNvCxnSpPr/>
          <p:nvPr/>
        </p:nvCxnSpPr>
        <p:spPr>
          <a:xfrm>
            <a:off x="236708" y="3394075"/>
            <a:ext cx="7884000" cy="0"/>
          </a:xfrm>
          <a:prstGeom prst="line">
            <a:avLst/>
          </a:prstGeom>
          <a:ln w="9525" cap="flat" cmpd="sng" algn="ctr">
            <a:solidFill>
              <a:srgbClr val="B2B2B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Chart 3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953692627"/>
              </p:ext>
            </p:extLst>
          </p:nvPr>
        </p:nvGraphicFramePr>
        <p:xfrm>
          <a:off x="2403475" y="1577975"/>
          <a:ext cx="3675063" cy="161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16" name="Прямоугольник 15"/>
          <p:cNvSpPr/>
          <p:nvPr>
            <p:custDataLst>
              <p:tags r:id="rId4"/>
            </p:custDataLst>
          </p:nvPr>
        </p:nvSpPr>
        <p:spPr bwMode="auto">
          <a:xfrm>
            <a:off x="2855119" y="3030538"/>
            <a:ext cx="920468" cy="160338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en-US" sz="900" dirty="0" smtClean="0">
                <a:solidFill>
                  <a:schemeClr val="tx1"/>
                </a:solidFill>
              </a:rPr>
              <a:t>2025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>
            <p:custDataLst>
              <p:tags r:id="rId5"/>
            </p:custDataLst>
          </p:nvPr>
        </p:nvSpPr>
        <p:spPr bwMode="auto">
          <a:xfrm>
            <a:off x="4106863" y="3030538"/>
            <a:ext cx="2667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>
            <p:custDataLst>
              <p:tags r:id="rId6"/>
            </p:custDataLst>
          </p:nvPr>
        </p:nvSpPr>
        <p:spPr bwMode="auto">
          <a:xfrm>
            <a:off x="4700624" y="3030538"/>
            <a:ext cx="842926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80967A1-0986-4695-8A24-7C08D1864157}" type="datetime'''''2''''''''''''''''''''''''''0''''2''''6'''''''''">
              <a:rPr lang="ru-RU" altLang="en-US" sz="900" smtClean="0">
                <a:solidFill>
                  <a:schemeClr val="tx1"/>
                </a:solidFill>
              </a:rPr>
              <a:pPr/>
              <a:t>2026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>
            <p:custDataLst>
              <p:tags r:id="rId7"/>
            </p:custDataLst>
          </p:nvPr>
        </p:nvSpPr>
        <p:spPr bwMode="auto">
          <a:xfrm>
            <a:off x="6516688" y="1693863"/>
            <a:ext cx="160338" cy="120650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>
            <p:custDataLst>
              <p:tags r:id="rId8"/>
            </p:custDataLst>
          </p:nvPr>
        </p:nvSpPr>
        <p:spPr bwMode="auto">
          <a:xfrm>
            <a:off x="6727825" y="1690688"/>
            <a:ext cx="5588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altLang="en-US" sz="900" dirty="0" err="1">
                <a:solidFill>
                  <a:schemeClr val="tx1"/>
                </a:solidFill>
              </a:rPr>
              <a:t>теңге</a:t>
            </a:r>
            <a:r>
              <a:rPr lang="ru-RU" altLang="en-US" sz="900" dirty="0">
                <a:solidFill>
                  <a:schemeClr val="tx1"/>
                </a:solidFill>
              </a:rPr>
              <a:t>/Гкал</a:t>
            </a:r>
            <a:endParaRPr lang="ru-RU" sz="900" dirty="0">
              <a:solidFill>
                <a:schemeClr val="tx1"/>
              </a:solidFill>
            </a:endParaRPr>
          </a:p>
        </p:txBody>
      </p:sp>
      <p:graphicFrame>
        <p:nvGraphicFramePr>
          <p:cNvPr id="32" name="Chart 3"/>
          <p:cNvGraphicFramePr/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639940687"/>
              </p:ext>
            </p:extLst>
          </p:nvPr>
        </p:nvGraphicFramePr>
        <p:xfrm>
          <a:off x="2413000" y="3597275"/>
          <a:ext cx="3665538" cy="171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23" name="Прямоугольник 22"/>
          <p:cNvSpPr/>
          <p:nvPr>
            <p:custDataLst>
              <p:tags r:id="rId10"/>
            </p:custDataLst>
          </p:nvPr>
        </p:nvSpPr>
        <p:spPr bwMode="auto">
          <a:xfrm>
            <a:off x="2944813" y="5145088"/>
            <a:ext cx="2667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>
            <p:custDataLst>
              <p:tags r:id="rId11"/>
            </p:custDataLst>
          </p:nvPr>
        </p:nvSpPr>
        <p:spPr bwMode="auto">
          <a:xfrm>
            <a:off x="2636892" y="5145088"/>
            <a:ext cx="1355005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1379746-B7D0-45E8-839B-2209530F632A}" type="datetime'''''''''''2''''''0''2''''5'''''''''''''''''''''''">
              <a:rPr lang="ru-RU" altLang="en-US" sz="900" smtClean="0">
                <a:solidFill>
                  <a:schemeClr val="tx1"/>
                </a:solidFill>
              </a:rPr>
              <a:pPr/>
              <a:t>2025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>
            <p:custDataLst>
              <p:tags r:id="rId12"/>
            </p:custDataLst>
          </p:nvPr>
        </p:nvSpPr>
        <p:spPr bwMode="auto">
          <a:xfrm>
            <a:off x="4739663" y="5145088"/>
            <a:ext cx="805475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67787A8-3D47-46E9-B338-A7C141FCAFAF}" type="datetime'''''''''''''''''''''''2''''''''''''''0''''''''2''''''6'">
              <a:rPr lang="ru-RU" altLang="en-US" sz="900" smtClean="0">
                <a:solidFill>
                  <a:schemeClr val="tx1"/>
                </a:solidFill>
              </a:rPr>
              <a:pPr/>
              <a:t>2026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>
            <p:custDataLst>
              <p:tags r:id="rId13"/>
            </p:custDataLst>
          </p:nvPr>
        </p:nvSpPr>
        <p:spPr bwMode="auto">
          <a:xfrm>
            <a:off x="5995988" y="3829050"/>
            <a:ext cx="160338" cy="120650"/>
          </a:xfrm>
          <a:prstGeom prst="rect">
            <a:avLst/>
          </a:prstGeom>
          <a:solidFill>
            <a:srgbClr val="80808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>
            <p:custDataLst>
              <p:tags r:id="rId14"/>
            </p:custDataLst>
          </p:nvPr>
        </p:nvSpPr>
        <p:spPr bwMode="auto">
          <a:xfrm>
            <a:off x="6207125" y="3825875"/>
            <a:ext cx="557213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altLang="en-US" sz="900" dirty="0">
                <a:solidFill>
                  <a:schemeClr val="tx1"/>
                </a:solidFill>
              </a:rPr>
              <a:t>млн. </a:t>
            </a:r>
            <a:r>
              <a:rPr lang="ru-RU" altLang="en-US" sz="900" dirty="0" err="1">
                <a:solidFill>
                  <a:schemeClr val="tx1"/>
                </a:solidFill>
              </a:rPr>
              <a:t>теңге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8" name="Freeform 140"/>
          <p:cNvSpPr/>
          <p:nvPr/>
        </p:nvSpPr>
        <p:spPr>
          <a:xfrm>
            <a:off x="8034391" y="1220788"/>
            <a:ext cx="3655299" cy="4600575"/>
          </a:xfrm>
          <a:custGeom>
            <a:avLst/>
            <a:gdLst>
              <a:gd name="connsiteX0" fmla="*/ 0 w 937260"/>
              <a:gd name="connsiteY0" fmla="*/ 0 h 350520"/>
              <a:gd name="connsiteX1" fmla="*/ 0 w 937260"/>
              <a:gd name="connsiteY1" fmla="*/ 350520 h 350520"/>
              <a:gd name="connsiteX2" fmla="*/ 937260 w 937260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260" h="350520">
                <a:moveTo>
                  <a:pt x="0" y="0"/>
                </a:moveTo>
                <a:lnTo>
                  <a:pt x="0" y="350520"/>
                </a:lnTo>
                <a:lnTo>
                  <a:pt x="937260" y="350520"/>
                </a:lnTo>
              </a:path>
            </a:pathLst>
          </a:cu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defTabSz="58317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sz="1600" dirty="0" err="1">
                <a:solidFill>
                  <a:schemeClr val="accent1"/>
                </a:solidFill>
              </a:rPr>
              <a:t>Іс-шараларды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орындау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келесілерге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ықпал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 smtClean="0">
                <a:solidFill>
                  <a:schemeClr val="accent1"/>
                </a:solidFill>
              </a:rPr>
              <a:t>етеді</a:t>
            </a:r>
            <a:r>
              <a:rPr lang="ru-RU" sz="1600" dirty="0" smtClean="0">
                <a:solidFill>
                  <a:schemeClr val="accent1"/>
                </a:solidFill>
              </a:rPr>
              <a:t>:</a:t>
            </a:r>
            <a:endParaRPr lang="ru-RU" sz="1600" dirty="0">
              <a:solidFill>
                <a:schemeClr val="accent1"/>
              </a:solidFill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8232384" y="1846263"/>
            <a:ext cx="3521907" cy="3783013"/>
          </a:xfrm>
          <a:prstGeom prst="rect">
            <a:avLst/>
          </a:prstGeom>
          <a:solidFill>
            <a:schemeClr val="lt1"/>
          </a:solidFill>
          <a:ln w="19050" cap="flat" cmpd="sng" algn="ctr">
            <a:noFill/>
            <a:prstDash val="solid"/>
            <a:miter lim="800000"/>
            <a:headEnd type="none" w="med" len="med"/>
            <a:tailEnd type="none" w="med" len="lg"/>
          </a:ln>
        </p:spPr>
        <p:txBody>
          <a:bodyPr lIns="108000" tIns="180000" rIns="72000" bIns="72000" anchor="ctr" anchorCtr="0"/>
          <a:lstStyle/>
          <a:p>
            <a:pPr algn="just">
              <a:spcAft>
                <a:spcPts val="300"/>
              </a:spcAft>
              <a:buClr>
                <a:srgbClr val="008E22"/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жылу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энергиясын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өндіру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қызметтерді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үздіксіз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көрсетуді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етуге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болатын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негізгі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жабдықты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техникалық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жарамды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күйде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ұстауды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ету</a:t>
            </a: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spcAft>
                <a:spcPts val="300"/>
              </a:spcAft>
              <a:buClr>
                <a:srgbClr val="008E22"/>
              </a:buClr>
              <a:buFont typeface="Wingdings" panose="05000000000000000000" pitchFamily="2" charset="2"/>
              <a:buChar char="ü"/>
            </a:pP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төтенше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күтпеген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жағдайларды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жоюға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үнемі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дайын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болу; </a:t>
            </a:r>
            <a:endParaRPr lang="ru-RU" sz="16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300"/>
              </a:spcAft>
              <a:buClr>
                <a:srgbClr val="008E22"/>
              </a:buClr>
              <a:buFont typeface="Wingdings" panose="05000000000000000000" pitchFamily="2" charset="2"/>
              <a:buChar char="ü"/>
            </a:pP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жабдықтың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тиімділігін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ұсынылатын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реттелетін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қызметтердің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сапасын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арттыру</a:t>
            </a:r>
            <a:endParaRPr lang="ru-RU" sz="1600" dirty="0"/>
          </a:p>
        </p:txBody>
      </p:sp>
      <p:grpSp>
        <p:nvGrpSpPr>
          <p:cNvPr id="53" name="Group 37"/>
          <p:cNvGrpSpPr/>
          <p:nvPr/>
        </p:nvGrpSpPr>
        <p:grpSpPr>
          <a:xfrm>
            <a:off x="7685141" y="1831975"/>
            <a:ext cx="172580" cy="3051175"/>
            <a:chOff x="10288826" y="2803525"/>
            <a:chExt cx="172580" cy="3051175"/>
          </a:xfrm>
        </p:grpSpPr>
        <p:grpSp>
          <p:nvGrpSpPr>
            <p:cNvPr id="54" name="Group 20"/>
            <p:cNvGrpSpPr/>
            <p:nvPr/>
          </p:nvGrpSpPr>
          <p:grpSpPr>
            <a:xfrm>
              <a:off x="10288826" y="4094462"/>
              <a:ext cx="172580" cy="469699"/>
              <a:chOff x="3531025" y="4266495"/>
              <a:chExt cx="392739" cy="823525"/>
            </a:xfrm>
          </p:grpSpPr>
          <p:sp>
            <p:nvSpPr>
              <p:cNvPr id="57" name="Freeform 21"/>
              <p:cNvSpPr/>
              <p:nvPr/>
            </p:nvSpPr>
            <p:spPr>
              <a:xfrm>
                <a:off x="3635800" y="4266495"/>
                <a:ext cx="287964" cy="823525"/>
              </a:xfrm>
              <a:custGeom>
                <a:avLst/>
                <a:gdLst>
                  <a:gd name="connsiteX0" fmla="*/ 0 w 485775"/>
                  <a:gd name="connsiteY0" fmla="*/ 0 h 962025"/>
                  <a:gd name="connsiteX1" fmla="*/ 485775 w 485775"/>
                  <a:gd name="connsiteY1" fmla="*/ 485775 h 962025"/>
                  <a:gd name="connsiteX2" fmla="*/ 9525 w 485775"/>
                  <a:gd name="connsiteY2" fmla="*/ 962025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775" h="962025">
                    <a:moveTo>
                      <a:pt x="0" y="0"/>
                    </a:moveTo>
                    <a:lnTo>
                      <a:pt x="485775" y="485775"/>
                    </a:lnTo>
                    <a:lnTo>
                      <a:pt x="9525" y="962025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Freeform 23"/>
              <p:cNvSpPr/>
              <p:nvPr/>
            </p:nvSpPr>
            <p:spPr>
              <a:xfrm>
                <a:off x="3531025" y="4266495"/>
                <a:ext cx="287964" cy="823525"/>
              </a:xfrm>
              <a:custGeom>
                <a:avLst/>
                <a:gdLst>
                  <a:gd name="connsiteX0" fmla="*/ 0 w 485775"/>
                  <a:gd name="connsiteY0" fmla="*/ 0 h 962025"/>
                  <a:gd name="connsiteX1" fmla="*/ 485775 w 485775"/>
                  <a:gd name="connsiteY1" fmla="*/ 485775 h 962025"/>
                  <a:gd name="connsiteX2" fmla="*/ 9525 w 485775"/>
                  <a:gd name="connsiteY2" fmla="*/ 962025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775" h="962025">
                    <a:moveTo>
                      <a:pt x="0" y="0"/>
                    </a:moveTo>
                    <a:lnTo>
                      <a:pt x="485775" y="485775"/>
                    </a:lnTo>
                    <a:lnTo>
                      <a:pt x="9525" y="962025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55" name="Прямая соединительная линия 5"/>
            <p:cNvCxnSpPr/>
            <p:nvPr/>
          </p:nvCxnSpPr>
          <p:spPr>
            <a:xfrm>
              <a:off x="10311014" y="2803525"/>
              <a:ext cx="0" cy="1135047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6" name="Прямая соединительная линия 6"/>
            <p:cNvCxnSpPr/>
            <p:nvPr/>
          </p:nvCxnSpPr>
          <p:spPr>
            <a:xfrm>
              <a:off x="10311014" y="4720051"/>
              <a:ext cx="0" cy="1134649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317499" y="6116423"/>
            <a:ext cx="7184132" cy="30777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/>
              <a:t>Бес </a:t>
            </a:r>
            <a:r>
              <a:rPr lang="ru-RU" sz="1000" dirty="0" err="1"/>
              <a:t>жылдық</a:t>
            </a:r>
            <a:r>
              <a:rPr lang="ru-RU" sz="1000" dirty="0"/>
              <a:t> </a:t>
            </a:r>
            <a:r>
              <a:rPr lang="ru-RU" sz="1000" dirty="0" err="1"/>
              <a:t>инвестициялық</a:t>
            </a:r>
            <a:r>
              <a:rPr lang="ru-RU" sz="1000" dirty="0"/>
              <a:t> </a:t>
            </a:r>
            <a:r>
              <a:rPr lang="ru-RU" sz="1000" dirty="0" err="1"/>
              <a:t>бағдарламаны</a:t>
            </a:r>
            <a:r>
              <a:rPr lang="ru-RU" sz="1000" dirty="0"/>
              <a:t> </a:t>
            </a:r>
            <a:r>
              <a:rPr lang="ru-RU" sz="1000" dirty="0" err="1"/>
              <a:t>және</a:t>
            </a:r>
            <a:r>
              <a:rPr lang="ru-RU" sz="1000" dirty="0"/>
              <a:t> </a:t>
            </a:r>
            <a:r>
              <a:rPr lang="ru-RU" sz="1000" dirty="0" err="1"/>
              <a:t>тарифтерді</a:t>
            </a:r>
            <a:r>
              <a:rPr lang="ru-RU" sz="1000" dirty="0"/>
              <a:t> </a:t>
            </a:r>
            <a:r>
              <a:rPr lang="ru-RU" sz="1000" dirty="0" err="1"/>
              <a:t>бекітуге</a:t>
            </a:r>
            <a:r>
              <a:rPr lang="ru-RU" sz="1000" dirty="0"/>
              <a:t> </a:t>
            </a:r>
            <a:r>
              <a:rPr lang="ru-RU" sz="1000" dirty="0" err="1"/>
              <a:t>өтінімдерді</a:t>
            </a:r>
            <a:r>
              <a:rPr lang="ru-RU" sz="1000" dirty="0"/>
              <a:t> </a:t>
            </a:r>
            <a:r>
              <a:rPr lang="ru-RU" sz="1000" dirty="0" err="1"/>
              <a:t>қалыптастыру</a:t>
            </a:r>
            <a:r>
              <a:rPr lang="ru-RU" sz="1000" dirty="0"/>
              <a:t> </a:t>
            </a:r>
            <a:r>
              <a:rPr lang="ru-RU" sz="1000" dirty="0" err="1"/>
              <a:t>бойынша</a:t>
            </a:r>
            <a:r>
              <a:rPr lang="ru-RU" sz="1000" dirty="0"/>
              <a:t> </a:t>
            </a:r>
            <a:r>
              <a:rPr lang="ru-RU" sz="1000" dirty="0" err="1"/>
              <a:t>жұмыс</a:t>
            </a:r>
            <a:r>
              <a:rPr lang="ru-RU" sz="1000" dirty="0"/>
              <a:t> </a:t>
            </a:r>
            <a:r>
              <a:rPr lang="ru-RU" sz="1000" dirty="0" err="1"/>
              <a:t>жүргізілуде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407288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Көрсетілетін</a:t>
            </a:r>
            <a:r>
              <a:rPr lang="ru-RU" dirty="0"/>
              <a:t> </a:t>
            </a:r>
            <a:r>
              <a:rPr lang="ru-RU" dirty="0" err="1"/>
              <a:t>қызмет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r>
              <a:rPr lang="ru-RU" dirty="0"/>
              <a:t> – </a:t>
            </a:r>
            <a:r>
              <a:rPr lang="ru-RU" dirty="0" err="1"/>
              <a:t>тарату</a:t>
            </a:r>
            <a:r>
              <a:rPr lang="ru-RU" dirty="0"/>
              <a:t> </a:t>
            </a:r>
            <a:r>
              <a:rPr lang="ru-RU" dirty="0" err="1"/>
              <a:t>желілері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су беру (</a:t>
            </a:r>
            <a:r>
              <a:rPr lang="ru-RU" dirty="0" err="1"/>
              <a:t>қуаты</a:t>
            </a:r>
            <a:r>
              <a:rPr lang="ru-RU" dirty="0"/>
              <a:t> аз)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17499" y="704850"/>
            <a:ext cx="11604535" cy="6026151"/>
          </a:xfrm>
        </p:spPr>
        <p:txBody>
          <a:bodyPr anchor="ctr"/>
          <a:lstStyle/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1. 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Бекітілген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инвестициялық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бағдарламаның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орындалуы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туралы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ақпарат</a:t>
            </a:r>
            <a:endParaRPr lang="ru-RU" sz="14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r>
              <a:rPr lang="ru-RU" sz="1400" kern="0" dirty="0" err="1">
                <a:cs typeface="Arial" panose="020B0604020202020204" pitchFamily="34" charset="0"/>
              </a:rPr>
              <a:t>Инвестициялық</a:t>
            </a:r>
            <a:r>
              <a:rPr lang="ru-RU" sz="1400" kern="0" dirty="0">
                <a:cs typeface="Arial" panose="020B0604020202020204" pitchFamily="34" charset="0"/>
              </a:rPr>
              <a:t> </a:t>
            </a:r>
            <a:r>
              <a:rPr lang="ru-RU" sz="1400" kern="0" dirty="0" err="1">
                <a:cs typeface="Arial" panose="020B0604020202020204" pitchFamily="34" charset="0"/>
              </a:rPr>
              <a:t>бағдарламаны</a:t>
            </a:r>
            <a:r>
              <a:rPr lang="ru-RU" sz="1400" kern="0" dirty="0">
                <a:cs typeface="Arial" panose="020B0604020202020204" pitchFamily="34" charset="0"/>
              </a:rPr>
              <a:t> </a:t>
            </a:r>
            <a:r>
              <a:rPr lang="ru-RU" sz="1400" kern="0" dirty="0" err="1">
                <a:cs typeface="Arial" panose="020B0604020202020204" pitchFamily="34" charset="0"/>
              </a:rPr>
              <a:t>уәкілетті</a:t>
            </a:r>
            <a:r>
              <a:rPr lang="ru-RU" sz="1400" kern="0" dirty="0">
                <a:cs typeface="Arial" panose="020B0604020202020204" pitchFamily="34" charset="0"/>
              </a:rPr>
              <a:t> орган </a:t>
            </a:r>
            <a:r>
              <a:rPr lang="ru-RU" sz="1400" b="1" kern="0" dirty="0" err="1">
                <a:cs typeface="Arial" panose="020B0604020202020204" pitchFamily="34" charset="0"/>
              </a:rPr>
              <a:t>бекіткен</a:t>
            </a:r>
            <a:r>
              <a:rPr lang="ru-RU" sz="1400" b="1" kern="0" dirty="0">
                <a:cs typeface="Arial" panose="020B0604020202020204" pitchFamily="34" charset="0"/>
              </a:rPr>
              <a:t> </a:t>
            </a:r>
            <a:r>
              <a:rPr lang="ru-RU" sz="1400" b="1" kern="0" dirty="0" err="1">
                <a:cs typeface="Arial" panose="020B0604020202020204" pitchFamily="34" charset="0"/>
              </a:rPr>
              <a:t>жоқ</a:t>
            </a:r>
            <a:r>
              <a:rPr lang="ru-RU" sz="1400" b="1" kern="0" dirty="0" smtClean="0">
                <a:cs typeface="Arial" panose="020B0604020202020204" pitchFamily="34" charset="0"/>
              </a:rPr>
              <a:t>.</a:t>
            </a: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r>
              <a:rPr lang="ru-RU" sz="1400" kern="0" dirty="0" smtClean="0">
                <a:cs typeface="Arial" panose="020B0604020202020204" pitchFamily="34" charset="0"/>
              </a:rPr>
              <a:t>2025 </a:t>
            </a:r>
            <a:r>
              <a:rPr lang="ru-RU" sz="1400" kern="0" dirty="0" err="1">
                <a:cs typeface="Arial" panose="020B0604020202020204" pitchFamily="34" charset="0"/>
              </a:rPr>
              <a:t>жылы</a:t>
            </a:r>
            <a:r>
              <a:rPr lang="ru-RU" sz="1400" kern="0" dirty="0">
                <a:cs typeface="Arial" panose="020B0604020202020204" pitchFamily="34" charset="0"/>
              </a:rPr>
              <a:t> </a:t>
            </a:r>
            <a:r>
              <a:rPr lang="ru-RU" sz="1400" kern="0" dirty="0" err="1">
                <a:cs typeface="Arial" panose="020B0604020202020204" pitchFamily="34" charset="0"/>
              </a:rPr>
              <a:t>реттелетін</a:t>
            </a:r>
            <a:r>
              <a:rPr lang="ru-RU" sz="1400" kern="0" dirty="0">
                <a:cs typeface="Arial" panose="020B0604020202020204" pitchFamily="34" charset="0"/>
              </a:rPr>
              <a:t> </a:t>
            </a:r>
            <a:r>
              <a:rPr lang="ru-RU" sz="1400" kern="0" dirty="0" err="1">
                <a:cs typeface="Arial" panose="020B0604020202020204" pitchFamily="34" charset="0"/>
              </a:rPr>
              <a:t>қызмет</a:t>
            </a:r>
            <a:r>
              <a:rPr lang="ru-RU" sz="1400" kern="0" dirty="0">
                <a:cs typeface="Arial" panose="020B0604020202020204" pitchFamily="34" charset="0"/>
              </a:rPr>
              <a:t> </a:t>
            </a:r>
            <a:r>
              <a:rPr lang="ru-RU" sz="1400" kern="0" dirty="0" err="1">
                <a:cs typeface="Arial" panose="020B0604020202020204" pitchFamily="34" charset="0"/>
              </a:rPr>
              <a:t>көрсету</a:t>
            </a:r>
            <a:r>
              <a:rPr lang="ru-RU" sz="1400" kern="0" dirty="0">
                <a:cs typeface="Arial" panose="020B0604020202020204" pitchFamily="34" charset="0"/>
              </a:rPr>
              <a:t> </a:t>
            </a:r>
            <a:r>
              <a:rPr lang="ru-RU" sz="1400" kern="0" dirty="0" err="1">
                <a:cs typeface="Arial" panose="020B0604020202020204" pitchFamily="34" charset="0"/>
              </a:rPr>
              <a:t>кезінде</a:t>
            </a:r>
            <a:r>
              <a:rPr lang="ru-RU" sz="1400" kern="0" dirty="0">
                <a:cs typeface="Arial" panose="020B0604020202020204" pitchFamily="34" charset="0"/>
              </a:rPr>
              <a:t> </a:t>
            </a:r>
            <a:r>
              <a:rPr lang="ru-RU" sz="1400" kern="0" dirty="0" err="1">
                <a:cs typeface="Arial" panose="020B0604020202020204" pitchFamily="34" charset="0"/>
              </a:rPr>
              <a:t>тартылған</a:t>
            </a:r>
            <a:r>
              <a:rPr lang="ru-RU" sz="1400" kern="0" dirty="0">
                <a:cs typeface="Arial" panose="020B0604020202020204" pitchFamily="34" charset="0"/>
              </a:rPr>
              <a:t> </a:t>
            </a:r>
            <a:r>
              <a:rPr lang="ru-RU" sz="1400" kern="0" dirty="0" err="1">
                <a:cs typeface="Arial" panose="020B0604020202020204" pitchFamily="34" charset="0"/>
              </a:rPr>
              <a:t>негізгі</a:t>
            </a:r>
            <a:r>
              <a:rPr lang="ru-RU" sz="1400" kern="0" dirty="0">
                <a:cs typeface="Arial" panose="020B0604020202020204" pitchFamily="34" charset="0"/>
              </a:rPr>
              <a:t> </a:t>
            </a:r>
            <a:r>
              <a:rPr lang="ru-RU" sz="1400" kern="0" dirty="0" err="1">
                <a:cs typeface="Arial" panose="020B0604020202020204" pitchFamily="34" charset="0"/>
              </a:rPr>
              <a:t>құралдар</a:t>
            </a:r>
            <a:r>
              <a:rPr lang="ru-RU" sz="1400" kern="0" dirty="0">
                <a:cs typeface="Arial" panose="020B0604020202020204" pitchFamily="34" charset="0"/>
              </a:rPr>
              <a:t> </a:t>
            </a:r>
            <a:r>
              <a:rPr lang="ru-RU" sz="1400" kern="0" dirty="0" err="1">
                <a:cs typeface="Arial" panose="020B0604020202020204" pitchFamily="34" charset="0"/>
              </a:rPr>
              <a:t>бойынша</a:t>
            </a:r>
            <a:r>
              <a:rPr lang="ru-RU" sz="1400" kern="0" dirty="0">
                <a:cs typeface="Arial" panose="020B0604020202020204" pitchFamily="34" charset="0"/>
              </a:rPr>
              <a:t> </a:t>
            </a:r>
            <a:r>
              <a:rPr lang="ru-RU" sz="1400" kern="0" dirty="0" err="1">
                <a:cs typeface="Arial" panose="020B0604020202020204" pitchFamily="34" charset="0"/>
              </a:rPr>
              <a:t>амортизациялық</a:t>
            </a:r>
            <a:r>
              <a:rPr lang="ru-RU" sz="1400" kern="0" dirty="0">
                <a:cs typeface="Arial" panose="020B0604020202020204" pitchFamily="34" charset="0"/>
              </a:rPr>
              <a:t> </a:t>
            </a:r>
            <a:r>
              <a:rPr lang="ru-RU" sz="1400" kern="0" dirty="0" err="1">
                <a:cs typeface="Arial" panose="020B0604020202020204" pitchFamily="34" charset="0"/>
              </a:rPr>
              <a:t>аударымдардың</a:t>
            </a:r>
            <a:r>
              <a:rPr lang="ru-RU" sz="1400" kern="0" dirty="0">
                <a:cs typeface="Arial" panose="020B0604020202020204" pitchFamily="34" charset="0"/>
              </a:rPr>
              <a:t> </a:t>
            </a:r>
            <a:r>
              <a:rPr lang="ru-RU" sz="1400" kern="0" dirty="0" err="1">
                <a:cs typeface="Arial" panose="020B0604020202020204" pitchFamily="34" charset="0"/>
              </a:rPr>
              <a:t>нақты</a:t>
            </a:r>
            <a:r>
              <a:rPr lang="ru-RU" sz="1400" kern="0" dirty="0">
                <a:cs typeface="Arial" panose="020B0604020202020204" pitchFamily="34" charset="0"/>
              </a:rPr>
              <a:t> </a:t>
            </a:r>
            <a:r>
              <a:rPr lang="ru-RU" sz="1400" kern="0" dirty="0" err="1">
                <a:cs typeface="Arial" panose="020B0604020202020204" pitchFamily="34" charset="0"/>
              </a:rPr>
              <a:t>сомасы</a:t>
            </a:r>
            <a:r>
              <a:rPr lang="ru-RU" sz="1400" kern="0" dirty="0"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accent1"/>
                </a:solidFill>
              </a:rPr>
              <a:t>10 892 </a:t>
            </a:r>
            <a:r>
              <a:rPr lang="ru-RU" sz="1400" kern="0" dirty="0" err="1">
                <a:cs typeface="Arial" panose="020B0604020202020204" pitchFamily="34" charset="0"/>
              </a:rPr>
              <a:t>мың</a:t>
            </a:r>
            <a:r>
              <a:rPr lang="ru-RU" sz="1400" kern="0" dirty="0">
                <a:cs typeface="Arial" panose="020B0604020202020204" pitchFamily="34" charset="0"/>
              </a:rPr>
              <a:t> </a:t>
            </a:r>
            <a:r>
              <a:rPr lang="ru-RU" sz="1400" kern="0" dirty="0" err="1">
                <a:cs typeface="Arial" panose="020B0604020202020204" pitchFamily="34" charset="0"/>
              </a:rPr>
              <a:t>теңгені</a:t>
            </a:r>
            <a:r>
              <a:rPr lang="ru-RU" sz="1400" kern="0" dirty="0">
                <a:cs typeface="Arial" panose="020B0604020202020204" pitchFamily="34" charset="0"/>
              </a:rPr>
              <a:t> </a:t>
            </a:r>
            <a:r>
              <a:rPr lang="ru-RU" sz="1400" kern="0" dirty="0" err="1">
                <a:cs typeface="Arial" panose="020B0604020202020204" pitchFamily="34" charset="0"/>
              </a:rPr>
              <a:t>құрады</a:t>
            </a:r>
            <a:r>
              <a:rPr lang="ru-RU" sz="1400" kern="0" dirty="0">
                <a:cs typeface="Arial" panose="020B0604020202020204" pitchFamily="34" charset="0"/>
              </a:rPr>
              <a:t>. </a:t>
            </a:r>
            <a:r>
              <a:rPr lang="ru-RU" sz="1400" kern="0" dirty="0" err="1">
                <a:cs typeface="Arial" panose="020B0604020202020204" pitchFamily="34" charset="0"/>
              </a:rPr>
              <a:t>Бекітілген</a:t>
            </a:r>
            <a:r>
              <a:rPr lang="ru-RU" sz="1400" kern="0" dirty="0">
                <a:cs typeface="Arial" panose="020B0604020202020204" pitchFamily="34" charset="0"/>
              </a:rPr>
              <a:t> </a:t>
            </a:r>
            <a:r>
              <a:rPr lang="ru-RU" sz="1400" kern="0" dirty="0" err="1">
                <a:cs typeface="Arial" panose="020B0604020202020204" pitchFamily="34" charset="0"/>
              </a:rPr>
              <a:t>тарифтік</a:t>
            </a:r>
            <a:r>
              <a:rPr lang="ru-RU" sz="1400" kern="0" dirty="0">
                <a:cs typeface="Arial" panose="020B0604020202020204" pitchFamily="34" charset="0"/>
              </a:rPr>
              <a:t> </a:t>
            </a:r>
            <a:r>
              <a:rPr lang="ru-RU" sz="1400" kern="0" dirty="0" err="1">
                <a:cs typeface="Arial" panose="020B0604020202020204" pitchFamily="34" charset="0"/>
              </a:rPr>
              <a:t>сметада</a:t>
            </a:r>
            <a:r>
              <a:rPr lang="ru-RU" sz="1400" kern="0" dirty="0"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accent1"/>
                </a:solidFill>
              </a:rPr>
              <a:t>5 955 </a:t>
            </a:r>
            <a:r>
              <a:rPr lang="ru-RU" sz="1400" kern="0" dirty="0" err="1">
                <a:cs typeface="Arial" panose="020B0604020202020204" pitchFamily="34" charset="0"/>
              </a:rPr>
              <a:t>мың</a:t>
            </a:r>
            <a:r>
              <a:rPr lang="ru-RU" sz="1400" kern="0" dirty="0">
                <a:cs typeface="Arial" panose="020B0604020202020204" pitchFamily="34" charset="0"/>
              </a:rPr>
              <a:t> </a:t>
            </a:r>
            <a:r>
              <a:rPr lang="ru-RU" sz="1400" kern="0" dirty="0" err="1">
                <a:cs typeface="Arial" panose="020B0604020202020204" pitchFamily="34" charset="0"/>
              </a:rPr>
              <a:t>теңге</a:t>
            </a:r>
            <a:r>
              <a:rPr lang="ru-RU" sz="1400" kern="0" dirty="0">
                <a:cs typeface="Arial" panose="020B0604020202020204" pitchFamily="34" charset="0"/>
              </a:rPr>
              <a:t> </a:t>
            </a:r>
            <a:r>
              <a:rPr lang="ru-RU" sz="1400" kern="0" dirty="0" err="1">
                <a:cs typeface="Arial" panose="020B0604020202020204" pitchFamily="34" charset="0"/>
              </a:rPr>
              <a:t>мөлшерінде</a:t>
            </a:r>
            <a:r>
              <a:rPr lang="ru-RU" sz="1400" kern="0" dirty="0">
                <a:cs typeface="Arial" panose="020B0604020202020204" pitchFamily="34" charset="0"/>
              </a:rPr>
              <a:t> </a:t>
            </a:r>
            <a:r>
              <a:rPr lang="ru-RU" sz="1400" kern="0" dirty="0" err="1">
                <a:cs typeface="Arial" panose="020B0604020202020204" pitchFamily="34" charset="0"/>
              </a:rPr>
              <a:t>амортизациялық</a:t>
            </a:r>
            <a:r>
              <a:rPr lang="ru-RU" sz="1400" kern="0" dirty="0">
                <a:cs typeface="Arial" panose="020B0604020202020204" pitchFamily="34" charset="0"/>
              </a:rPr>
              <a:t> </a:t>
            </a:r>
            <a:r>
              <a:rPr lang="ru-RU" sz="1400" kern="0" dirty="0" err="1">
                <a:cs typeface="Arial" panose="020B0604020202020204" pitchFamily="34" charset="0"/>
              </a:rPr>
              <a:t>аударымдар</a:t>
            </a:r>
            <a:r>
              <a:rPr lang="ru-RU" sz="1400" kern="0" dirty="0">
                <a:cs typeface="Arial" panose="020B0604020202020204" pitchFamily="34" charset="0"/>
              </a:rPr>
              <a:t> </a:t>
            </a:r>
            <a:r>
              <a:rPr lang="ru-RU" sz="1400" kern="0" dirty="0" err="1">
                <a:cs typeface="Arial" panose="020B0604020202020204" pitchFamily="34" charset="0"/>
              </a:rPr>
              <a:t>сомасы</a:t>
            </a:r>
            <a:r>
              <a:rPr lang="ru-RU" sz="1400" kern="0" dirty="0">
                <a:cs typeface="Arial" panose="020B0604020202020204" pitchFamily="34" charset="0"/>
              </a:rPr>
              <a:t> </a:t>
            </a:r>
            <a:r>
              <a:rPr lang="ru-RU" sz="1400" kern="0" dirty="0" err="1" smtClean="0">
                <a:cs typeface="Arial" panose="020B0604020202020204" pitchFamily="34" charset="0"/>
              </a:rPr>
              <a:t>көзделген</a:t>
            </a:r>
            <a:r>
              <a:rPr lang="ru-RU" sz="1400" dirty="0" smtClean="0"/>
              <a:t>. </a:t>
            </a: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r>
              <a:rPr lang="ru-RU" sz="1400" dirty="0" err="1"/>
              <a:t>Бекітілген</a:t>
            </a:r>
            <a:r>
              <a:rPr lang="ru-RU" sz="1400" dirty="0"/>
              <a:t> </a:t>
            </a:r>
            <a:r>
              <a:rPr lang="ru-RU" sz="1400" dirty="0" err="1"/>
              <a:t>тарифтік</a:t>
            </a:r>
            <a:r>
              <a:rPr lang="ru-RU" sz="1400" dirty="0"/>
              <a:t> </a:t>
            </a:r>
            <a:r>
              <a:rPr lang="ru-RU" sz="1400" dirty="0" err="1"/>
              <a:t>сметада</a:t>
            </a:r>
            <a:r>
              <a:rPr lang="ru-RU" sz="1400" dirty="0"/>
              <a:t> </a:t>
            </a:r>
            <a:r>
              <a:rPr lang="ru-RU" sz="1400" dirty="0" err="1"/>
              <a:t>көзделген</a:t>
            </a:r>
            <a:r>
              <a:rPr lang="ru-RU" sz="1400" dirty="0"/>
              <a:t> </a:t>
            </a:r>
            <a:r>
              <a:rPr lang="ru-RU" sz="1400" dirty="0" err="1"/>
              <a:t>амортизациялық</a:t>
            </a:r>
            <a:r>
              <a:rPr lang="ru-RU" sz="1400" dirty="0"/>
              <a:t> </a:t>
            </a:r>
            <a:r>
              <a:rPr lang="ru-RU" sz="1400" dirty="0" err="1"/>
              <a:t>аударымдар</a:t>
            </a:r>
            <a:r>
              <a:rPr lang="ru-RU" sz="1400" dirty="0"/>
              <a:t> </a:t>
            </a:r>
            <a:r>
              <a:rPr lang="ru-RU" sz="1400" dirty="0" err="1"/>
              <a:t>сомасы</a:t>
            </a:r>
            <a:r>
              <a:rPr lang="ru-RU" sz="1400" dirty="0"/>
              <a:t> 2025 </a:t>
            </a:r>
            <a:r>
              <a:rPr lang="ru-RU" sz="1400" dirty="0" err="1"/>
              <a:t>жылы</a:t>
            </a:r>
            <a:r>
              <a:rPr lang="ru-RU" sz="1400" dirty="0"/>
              <a:t> </a:t>
            </a:r>
            <a:r>
              <a:rPr lang="ru-RU" sz="1400" dirty="0" err="1"/>
              <a:t>жалпы</a:t>
            </a:r>
            <a:r>
              <a:rPr lang="ru-RU" sz="1400" dirty="0"/>
              <a:t> </a:t>
            </a:r>
            <a:r>
              <a:rPr lang="ru-RU" sz="1400" dirty="0" err="1"/>
              <a:t>сомасы</a:t>
            </a:r>
            <a:r>
              <a:rPr lang="ru-RU" sz="1400" dirty="0"/>
              <a:t> </a:t>
            </a:r>
            <a:r>
              <a:rPr lang="ru-RU" sz="1400" b="1" dirty="0">
                <a:solidFill>
                  <a:schemeClr val="accent1"/>
                </a:solidFill>
              </a:rPr>
              <a:t>71 544,42 </a:t>
            </a:r>
            <a:r>
              <a:rPr lang="ru-RU" sz="1400" dirty="0" err="1"/>
              <a:t>мың</a:t>
            </a:r>
            <a:r>
              <a:rPr lang="ru-RU" sz="1400" dirty="0"/>
              <a:t> </a:t>
            </a:r>
            <a:r>
              <a:rPr lang="ru-RU" sz="1400" dirty="0" err="1"/>
              <a:t>теңгеге</a:t>
            </a:r>
            <a:r>
              <a:rPr lang="ru-RU" sz="1400" dirty="0"/>
              <a:t> </a:t>
            </a:r>
            <a:r>
              <a:rPr lang="ru-RU" sz="1400" dirty="0" err="1"/>
              <a:t>күрделі</a:t>
            </a:r>
            <a:r>
              <a:rPr lang="ru-RU" sz="1400" dirty="0"/>
              <a:t> </a:t>
            </a:r>
            <a:r>
              <a:rPr lang="ru-RU" sz="1400" dirty="0" err="1"/>
              <a:t>жөндеу</a:t>
            </a:r>
            <a:r>
              <a:rPr lang="ru-RU" sz="1400" dirty="0"/>
              <a:t> </a:t>
            </a:r>
            <a:r>
              <a:rPr lang="ru-RU" sz="1400" dirty="0" err="1"/>
              <a:t>бойынша</a:t>
            </a:r>
            <a:r>
              <a:rPr lang="ru-RU" sz="1400" dirty="0"/>
              <a:t> </a:t>
            </a:r>
            <a:r>
              <a:rPr lang="ru-RU" sz="1400" dirty="0" err="1"/>
              <a:t>мынадай</a:t>
            </a:r>
            <a:r>
              <a:rPr lang="ru-RU" sz="1400" dirty="0"/>
              <a:t> </a:t>
            </a:r>
            <a:r>
              <a:rPr lang="ru-RU" sz="1400" dirty="0" err="1"/>
              <a:t>іс-шараларды</a:t>
            </a:r>
            <a:r>
              <a:rPr lang="ru-RU" sz="1400" dirty="0"/>
              <a:t> </a:t>
            </a:r>
            <a:r>
              <a:rPr lang="ru-RU" sz="1400" dirty="0" err="1"/>
              <a:t>орындауға</a:t>
            </a:r>
            <a:r>
              <a:rPr lang="ru-RU" sz="1400" dirty="0"/>
              <a:t> </a:t>
            </a:r>
            <a:r>
              <a:rPr lang="ru-RU" sz="1400" dirty="0" err="1"/>
              <a:t>жіберілді</a:t>
            </a:r>
            <a:r>
              <a:rPr lang="ru-RU" sz="1400" dirty="0" smtClean="0"/>
              <a:t>:</a:t>
            </a: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r>
              <a:rPr lang="ru-RU" sz="1400" dirty="0" smtClean="0"/>
              <a:t>НПК </a:t>
            </a:r>
            <a:r>
              <a:rPr lang="ru-RU" sz="1400" dirty="0"/>
              <a:t>№1 2025 </a:t>
            </a:r>
            <a:r>
              <a:rPr lang="ru-RU" sz="1400" dirty="0" err="1"/>
              <a:t>сорғысы</a:t>
            </a:r>
            <a:r>
              <a:rPr lang="ru-RU" sz="1400" dirty="0"/>
              <a:t>, НПК №2 </a:t>
            </a:r>
            <a:r>
              <a:rPr lang="ru-RU" sz="1400" dirty="0" err="1"/>
              <a:t>сорғысы</a:t>
            </a:r>
            <a:r>
              <a:rPr lang="ru-RU" sz="1400" dirty="0"/>
              <a:t>, насос 2 №3 6НДС 2025 </a:t>
            </a:r>
            <a:r>
              <a:rPr lang="ru-RU" sz="1400" dirty="0" err="1"/>
              <a:t>сорғысы</a:t>
            </a:r>
            <a:r>
              <a:rPr lang="ru-RU" sz="1400" dirty="0"/>
              <a:t>, НДК№1 2025 </a:t>
            </a:r>
            <a:r>
              <a:rPr lang="ru-RU" sz="1400" dirty="0" err="1"/>
              <a:t>сорығысы</a:t>
            </a:r>
            <a:r>
              <a:rPr lang="ru-RU" sz="1400" dirty="0"/>
              <a:t>, № 2, 3 </a:t>
            </a:r>
            <a:r>
              <a:rPr lang="ru-RU" sz="1400" dirty="0" err="1"/>
              <a:t>ылғалды</a:t>
            </a:r>
            <a:r>
              <a:rPr lang="ru-RU" sz="1400" dirty="0"/>
              <a:t> коагулянт </a:t>
            </a:r>
            <a:r>
              <a:rPr lang="ru-RU" sz="1400" dirty="0" err="1" smtClean="0"/>
              <a:t>ұяшықтары</a:t>
            </a:r>
            <a:r>
              <a:rPr lang="ru-RU" sz="1400" dirty="0" smtClean="0"/>
              <a:t>, </a:t>
            </a:r>
            <a:r>
              <a:rPr lang="ru-RU" sz="1400" dirty="0"/>
              <a:t>мех. №4 т/б </a:t>
            </a:r>
            <a:r>
              <a:rPr lang="ru-RU" sz="1400" dirty="0" err="1"/>
              <a:t>сүзгі</a:t>
            </a:r>
            <a:r>
              <a:rPr lang="ru-RU" sz="1400" dirty="0"/>
              <a:t>, №2,3 </a:t>
            </a:r>
            <a:r>
              <a:rPr lang="ru-RU" sz="1400" dirty="0" err="1"/>
              <a:t>коагулянтты</a:t>
            </a:r>
            <a:r>
              <a:rPr lang="ru-RU" sz="1400" dirty="0"/>
              <a:t> </a:t>
            </a:r>
            <a:r>
              <a:rPr lang="ru-RU" sz="1400" dirty="0" err="1"/>
              <a:t>сақтау</a:t>
            </a:r>
            <a:r>
              <a:rPr lang="ru-RU" sz="1400" dirty="0"/>
              <a:t> </a:t>
            </a:r>
            <a:r>
              <a:rPr lang="ru-RU" sz="1400" dirty="0" err="1" smtClean="0"/>
              <a:t>ұяшықтары</a:t>
            </a:r>
            <a:endParaRPr lang="ru-RU" sz="1400" dirty="0" smtClean="0"/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r>
              <a:rPr lang="ru-RU" sz="1400" dirty="0" smtClean="0"/>
              <a:t>«ЕЭК» </a:t>
            </a:r>
            <a:r>
              <a:rPr lang="ru-RU" sz="1400" dirty="0"/>
              <a:t>АҚ </a:t>
            </a:r>
            <a:r>
              <a:rPr lang="ru-RU" sz="1400" dirty="0" err="1"/>
              <a:t>үшін</a:t>
            </a:r>
            <a:r>
              <a:rPr lang="ru-RU" sz="1400" dirty="0"/>
              <a:t> </a:t>
            </a:r>
            <a:r>
              <a:rPr lang="ru-RU" sz="1400" dirty="0" err="1"/>
              <a:t>реттелетін</a:t>
            </a:r>
            <a:r>
              <a:rPr lang="ru-RU" sz="1400" dirty="0"/>
              <a:t> </a:t>
            </a:r>
            <a:r>
              <a:rPr lang="ru-RU" sz="1400" dirty="0" err="1"/>
              <a:t>қызметтердің</a:t>
            </a:r>
            <a:r>
              <a:rPr lang="ru-RU" sz="1400" dirty="0"/>
              <a:t> </a:t>
            </a:r>
            <a:r>
              <a:rPr lang="ru-RU" sz="1400" dirty="0" err="1"/>
              <a:t>сапасы</a:t>
            </a:r>
            <a:r>
              <a:rPr lang="ru-RU" sz="1400" dirty="0"/>
              <a:t> мен </a:t>
            </a:r>
            <a:r>
              <a:rPr lang="ru-RU" sz="1400" dirty="0" err="1"/>
              <a:t>сенімділігінің</a:t>
            </a:r>
            <a:r>
              <a:rPr lang="ru-RU" sz="1400" dirty="0"/>
              <a:t> </a:t>
            </a:r>
            <a:r>
              <a:rPr lang="ru-RU" sz="1400" dirty="0" err="1"/>
              <a:t>көрсеткіштері</a:t>
            </a:r>
            <a:r>
              <a:rPr lang="ru-RU" sz="1400" dirty="0"/>
              <a:t> </a:t>
            </a:r>
            <a:r>
              <a:rPr lang="ru-RU" sz="1400" dirty="0" err="1"/>
              <a:t>және</a:t>
            </a:r>
            <a:r>
              <a:rPr lang="ru-RU" sz="1400" dirty="0"/>
              <a:t> </a:t>
            </a:r>
            <a:r>
              <a:rPr lang="ru-RU" sz="1400" dirty="0" err="1"/>
              <a:t>қызметінің</a:t>
            </a:r>
            <a:r>
              <a:rPr lang="ru-RU" sz="1400" dirty="0"/>
              <a:t> </a:t>
            </a:r>
            <a:r>
              <a:rPr lang="ru-RU" sz="1400" dirty="0" err="1"/>
              <a:t>тиімділік</a:t>
            </a:r>
            <a:r>
              <a:rPr lang="ru-RU" sz="1400" dirty="0"/>
              <a:t> </a:t>
            </a:r>
            <a:r>
              <a:rPr lang="ru-RU" sz="1400" dirty="0" err="1"/>
              <a:t>көрсеткіштерін</a:t>
            </a:r>
            <a:r>
              <a:rPr lang="ru-RU" sz="1400" dirty="0"/>
              <a:t> </a:t>
            </a:r>
            <a:r>
              <a:rPr lang="ru-RU" sz="1400" dirty="0" err="1"/>
              <a:t>уәкілетті</a:t>
            </a:r>
            <a:r>
              <a:rPr lang="ru-RU" sz="1400" dirty="0"/>
              <a:t> орган </a:t>
            </a:r>
            <a:r>
              <a:rPr lang="ru-RU" sz="1400" b="1" dirty="0" err="1"/>
              <a:t>әзірлемеген</a:t>
            </a:r>
            <a:r>
              <a:rPr lang="ru-RU" sz="1400" b="1" dirty="0"/>
              <a:t> </a:t>
            </a:r>
            <a:r>
              <a:rPr lang="ru-RU" sz="1400" b="1" dirty="0" err="1"/>
              <a:t>және</a:t>
            </a:r>
            <a:r>
              <a:rPr lang="ru-RU" sz="1400" b="1" dirty="0"/>
              <a:t> </a:t>
            </a:r>
            <a:r>
              <a:rPr lang="ru-RU" sz="1400" b="1" dirty="0" err="1"/>
              <a:t>бекітпеген</a:t>
            </a:r>
            <a:r>
              <a:rPr lang="ru-RU" sz="1400" b="1" dirty="0" smtClean="0"/>
              <a:t>.</a:t>
            </a:r>
          </a:p>
          <a:p>
            <a:r>
              <a:rPr lang="ru-RU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2025 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жылғы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тарифтік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сметаның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бап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бойынша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орындалуы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туралы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ақпарат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 (Основной текст)"/>
              <a:ea typeface="Times New Roman"/>
            </a:endParaRPr>
          </a:p>
          <a:p>
            <a:r>
              <a:rPr lang="ru-RU" sz="1400" dirty="0" smtClean="0">
                <a:latin typeface="Arial (Основной текст)"/>
              </a:rPr>
              <a:t>«ЕЭК» </a:t>
            </a:r>
            <a:r>
              <a:rPr lang="ru-RU" sz="1400" dirty="0">
                <a:latin typeface="Arial (Основной текст)"/>
              </a:rPr>
              <a:t>АҚ-</a:t>
            </a:r>
            <a:r>
              <a:rPr lang="ru-RU" sz="1400" dirty="0" err="1">
                <a:latin typeface="Arial (Основной текст)"/>
              </a:rPr>
              <a:t>ның</a:t>
            </a:r>
            <a:r>
              <a:rPr lang="ru-RU" sz="1400" dirty="0">
                <a:latin typeface="Arial (Основной текст)"/>
              </a:rPr>
              <a:t> 2025 </a:t>
            </a:r>
            <a:r>
              <a:rPr lang="ru-RU" sz="1400" dirty="0" err="1">
                <a:latin typeface="Arial (Основной текст)"/>
              </a:rPr>
              <a:t>жылға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қызмет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көрсетуге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жұмсаған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шығындары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b="1" dirty="0">
                <a:solidFill>
                  <a:schemeClr val="accent1"/>
                </a:solidFill>
              </a:rPr>
              <a:t>66 055,96 </a:t>
            </a:r>
            <a:r>
              <a:rPr lang="ru-RU" sz="1400" dirty="0" err="1">
                <a:latin typeface="Arial (Основной текст)"/>
              </a:rPr>
              <a:t>мың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теңге</a:t>
            </a:r>
            <a:r>
              <a:rPr lang="ru-RU" sz="1400" dirty="0">
                <a:latin typeface="Arial (Основной текст)"/>
              </a:rPr>
              <a:t>, </a:t>
            </a:r>
            <a:r>
              <a:rPr lang="ru-RU" sz="1400" dirty="0" err="1">
                <a:latin typeface="Arial (Основной текст)"/>
              </a:rPr>
              <a:t>бекітілген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тарифтік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сметадан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b="1" dirty="0">
                <a:solidFill>
                  <a:schemeClr val="accent1"/>
                </a:solidFill>
              </a:rPr>
              <a:t>334%</a:t>
            </a:r>
            <a:r>
              <a:rPr lang="ru-RU" sz="1400" dirty="0">
                <a:latin typeface="Arial (Основной текст)"/>
              </a:rPr>
              <a:t> - </a:t>
            </a:r>
            <a:r>
              <a:rPr lang="ru-RU" sz="1400" dirty="0" err="1">
                <a:latin typeface="Arial (Основной текст)"/>
              </a:rPr>
              <a:t>ға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 smtClean="0">
                <a:latin typeface="Arial (Основной текст)"/>
              </a:rPr>
              <a:t>артық</a:t>
            </a:r>
            <a:r>
              <a:rPr lang="ru-RU" sz="1400" dirty="0" smtClean="0">
                <a:latin typeface="Arial (Основной текст)"/>
              </a:rPr>
              <a:t>.</a:t>
            </a:r>
          </a:p>
          <a:p>
            <a:r>
              <a:rPr lang="ru-RU" sz="1400" dirty="0" err="1" smtClean="0">
                <a:latin typeface="Arial (Основной текст)"/>
              </a:rPr>
              <a:t>Жалпы</a:t>
            </a:r>
            <a:r>
              <a:rPr lang="ru-RU" sz="1400" dirty="0" smtClean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тарифтік</a:t>
            </a:r>
            <a:r>
              <a:rPr lang="ru-RU" sz="1400" dirty="0">
                <a:latin typeface="Arial (Основной текст)"/>
              </a:rPr>
              <a:t> смета </a:t>
            </a:r>
            <a:r>
              <a:rPr lang="ru-RU" sz="1400" dirty="0" err="1">
                <a:latin typeface="Arial (Основной текст)"/>
              </a:rPr>
              <a:t>бойынша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шығындардың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артық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шығыны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жалақының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өсуіне</a:t>
            </a:r>
            <a:r>
              <a:rPr lang="ru-RU" sz="1400" dirty="0">
                <a:latin typeface="Arial (Основной текст)"/>
              </a:rPr>
              <a:t>, </a:t>
            </a:r>
            <a:r>
              <a:rPr lang="ru-RU" sz="1400" dirty="0" err="1">
                <a:latin typeface="Arial (Основной текст)"/>
              </a:rPr>
              <a:t>үшінші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тарап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ұйымдарының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материалдарының</a:t>
            </a:r>
            <a:r>
              <a:rPr lang="ru-RU" sz="1400" dirty="0">
                <a:latin typeface="Arial (Основной текст)"/>
              </a:rPr>
              <a:t>, </a:t>
            </a:r>
            <a:r>
              <a:rPr lang="ru-RU" sz="1400" dirty="0" err="1">
                <a:latin typeface="Arial (Основной текст)"/>
              </a:rPr>
              <a:t>жөндеулерінің</a:t>
            </a:r>
            <a:r>
              <a:rPr lang="ru-RU" sz="1400" dirty="0">
                <a:latin typeface="Arial (Основной текст)"/>
              </a:rPr>
              <a:t>, </a:t>
            </a:r>
            <a:r>
              <a:rPr lang="ru-RU" sz="1400" dirty="0" err="1">
                <a:latin typeface="Arial (Основной текст)"/>
              </a:rPr>
              <a:t>қызметтерінің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құнына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және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бекітілген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тарифтік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сметада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көзделмеген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шығындардың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болуына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байланысты</a:t>
            </a:r>
            <a:r>
              <a:rPr lang="ru-RU" sz="1400" dirty="0" smtClean="0">
                <a:latin typeface="Arial (Основной текст)"/>
              </a:rPr>
              <a:t>.</a:t>
            </a:r>
          </a:p>
          <a:p>
            <a:r>
              <a:rPr lang="ru-RU" sz="1400" b="1" dirty="0" smtClean="0">
                <a:latin typeface="Arial (Основной текст)"/>
              </a:rPr>
              <a:t>3. </a:t>
            </a:r>
            <a:r>
              <a:rPr lang="ru-RU" sz="1400" b="1" dirty="0" err="1">
                <a:latin typeface="Arial (Основной текст)"/>
              </a:rPr>
              <a:t>Көрсетілген</a:t>
            </a:r>
            <a:r>
              <a:rPr lang="ru-RU" sz="1400" b="1" dirty="0">
                <a:latin typeface="Arial (Основной текст)"/>
              </a:rPr>
              <a:t> </a:t>
            </a:r>
            <a:r>
              <a:rPr lang="ru-RU" sz="1400" b="1" dirty="0" err="1">
                <a:latin typeface="Arial (Основной текст)"/>
              </a:rPr>
              <a:t>қызметтердің</a:t>
            </a:r>
            <a:r>
              <a:rPr lang="ru-RU" sz="1400" b="1" dirty="0">
                <a:latin typeface="Arial (Основной текст)"/>
              </a:rPr>
              <a:t> </a:t>
            </a:r>
            <a:r>
              <a:rPr lang="ru-RU" sz="1400" b="1" dirty="0" err="1">
                <a:latin typeface="Arial (Основной текст)"/>
              </a:rPr>
              <a:t>көлемі</a:t>
            </a:r>
            <a:r>
              <a:rPr lang="ru-RU" sz="1400" b="1" dirty="0">
                <a:latin typeface="Arial (Основной текст)"/>
              </a:rPr>
              <a:t> </a:t>
            </a:r>
            <a:r>
              <a:rPr lang="ru-RU" sz="1400" b="1" dirty="0" err="1">
                <a:latin typeface="Arial (Основной текст)"/>
              </a:rPr>
              <a:t>туралы</a:t>
            </a:r>
            <a:r>
              <a:rPr lang="ru-RU" sz="1400" b="1" dirty="0">
                <a:latin typeface="Arial (Основной текст)"/>
              </a:rPr>
              <a:t> </a:t>
            </a:r>
            <a:r>
              <a:rPr lang="ru-RU" sz="1400" b="1" dirty="0" err="1">
                <a:latin typeface="Arial (Основной текст)"/>
              </a:rPr>
              <a:t>ақпарат</a:t>
            </a:r>
            <a:r>
              <a:rPr lang="ru-RU" sz="1400" b="1" dirty="0">
                <a:latin typeface="Arial (Основной текст)"/>
              </a:rPr>
              <a:t> </a:t>
            </a:r>
            <a:r>
              <a:rPr lang="ru-RU" sz="1400" b="1" dirty="0" err="1" smtClean="0">
                <a:latin typeface="Arial (Основной текст)"/>
              </a:rPr>
              <a:t>көрсетілген</a:t>
            </a:r>
            <a:r>
              <a:rPr lang="ru-RU" sz="1400" b="1" dirty="0" smtClean="0">
                <a:latin typeface="Arial (Основной текст)"/>
              </a:rPr>
              <a:t> </a:t>
            </a:r>
            <a:r>
              <a:rPr lang="ru-RU" sz="1400" b="1" dirty="0" err="1">
                <a:latin typeface="Arial (Основной текст)"/>
              </a:rPr>
              <a:t>қызметтер</a:t>
            </a:r>
            <a:r>
              <a:rPr lang="ru-RU" sz="1400" b="1" dirty="0">
                <a:latin typeface="Arial (Основной текст)"/>
              </a:rPr>
              <a:t> </a:t>
            </a:r>
            <a:r>
              <a:rPr lang="ru-RU" sz="1400" b="1" dirty="0" err="1">
                <a:latin typeface="Arial (Основной текст)"/>
              </a:rPr>
              <a:t>көлемі</a:t>
            </a:r>
            <a:r>
              <a:rPr lang="ru-RU" sz="1400" b="1" dirty="0">
                <a:latin typeface="Arial (Основной текст)"/>
              </a:rPr>
              <a:t> </a:t>
            </a:r>
            <a:r>
              <a:rPr lang="ru-RU" sz="1400" b="1" dirty="0">
                <a:solidFill>
                  <a:schemeClr val="accent1"/>
                </a:solidFill>
                <a:latin typeface="Arial (Основной текст)"/>
              </a:rPr>
              <a:t>406,66 </a:t>
            </a:r>
            <a:r>
              <a:rPr lang="ru-RU" sz="1400" b="1" dirty="0" err="1">
                <a:latin typeface="Arial (Основной текст)"/>
              </a:rPr>
              <a:t>мың</a:t>
            </a:r>
            <a:r>
              <a:rPr lang="ru-RU" sz="1400" b="1" dirty="0">
                <a:latin typeface="Arial (Основной текст)"/>
              </a:rPr>
              <a:t> м3 </a:t>
            </a:r>
            <a:r>
              <a:rPr lang="ru-RU" sz="1400" b="1" dirty="0" err="1">
                <a:latin typeface="Arial (Основной текст)"/>
              </a:rPr>
              <a:t>құрады</a:t>
            </a:r>
            <a:r>
              <a:rPr lang="ru-RU" sz="1400" b="1" dirty="0">
                <a:latin typeface="Arial (Основной текст)"/>
              </a:rPr>
              <a:t>. </a:t>
            </a:r>
            <a:endParaRPr lang="ru-RU" sz="1400" b="1" dirty="0" smtClean="0">
              <a:latin typeface="Arial (Основной текст)"/>
            </a:endParaRPr>
          </a:p>
          <a:p>
            <a:r>
              <a:rPr lang="ru-RU" sz="1400" dirty="0" err="1" smtClean="0">
                <a:latin typeface="Arial (Основной текст)"/>
              </a:rPr>
              <a:t>Сату</a:t>
            </a:r>
            <a:r>
              <a:rPr lang="ru-RU" sz="1400" dirty="0" smtClean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көлемінің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ұлғаюы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реттелетін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қызметті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тұтынушының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сұранысының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артуына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байланысты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болды</a:t>
            </a:r>
            <a:r>
              <a:rPr lang="ru-RU" sz="1400" dirty="0">
                <a:latin typeface="Arial (Основной текст)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Arial (Основной текст)"/>
              </a:rPr>
              <a:t>4. </a:t>
            </a:r>
            <a:r>
              <a:rPr lang="ru-RU" sz="1400" b="1" dirty="0" err="1">
                <a:latin typeface="Arial (Основной текст)"/>
              </a:rPr>
              <a:t>Негізгі</a:t>
            </a:r>
            <a:r>
              <a:rPr lang="ru-RU" sz="1400" b="1" dirty="0">
                <a:latin typeface="Arial (Основной текст)"/>
              </a:rPr>
              <a:t> </a:t>
            </a:r>
            <a:r>
              <a:rPr lang="ru-RU" sz="1400" b="1" dirty="0" err="1">
                <a:latin typeface="Arial (Основной текст)"/>
              </a:rPr>
              <a:t>қаржы-экономикалық</a:t>
            </a:r>
            <a:r>
              <a:rPr lang="ru-RU" sz="1400" b="1" dirty="0">
                <a:latin typeface="Arial (Основной текст)"/>
              </a:rPr>
              <a:t> </a:t>
            </a:r>
            <a:r>
              <a:rPr lang="ru-RU" sz="1400" b="1" dirty="0" err="1">
                <a:latin typeface="Arial (Основной текст)"/>
              </a:rPr>
              <a:t>көрсеткіштер</a:t>
            </a:r>
            <a:r>
              <a:rPr lang="ru-RU" sz="1400" b="1" dirty="0">
                <a:latin typeface="Arial (Основной текст)"/>
              </a:rPr>
              <a:t> </a:t>
            </a:r>
            <a:r>
              <a:rPr lang="ru-RU" sz="1400" b="1" dirty="0" err="1">
                <a:latin typeface="Arial (Основной текст)"/>
              </a:rPr>
              <a:t>туралы</a:t>
            </a:r>
            <a:r>
              <a:rPr lang="ru-RU" sz="1400" b="1" dirty="0">
                <a:latin typeface="Arial (Основной текст)"/>
              </a:rPr>
              <a:t> </a:t>
            </a:r>
            <a:r>
              <a:rPr lang="ru-RU" sz="1400" b="1" dirty="0" err="1">
                <a:latin typeface="Arial (Основной текст)"/>
              </a:rPr>
              <a:t>ақпарат</a:t>
            </a:r>
            <a:endParaRPr lang="ru-RU" sz="1400" b="1" dirty="0">
              <a:latin typeface="Arial (Основной текст)"/>
            </a:endParaRPr>
          </a:p>
          <a:p>
            <a:r>
              <a:rPr lang="ru-RU" sz="1400" dirty="0" err="1" smtClean="0">
                <a:latin typeface="Arial (Основной текст)"/>
              </a:rPr>
              <a:t>Табыс</a:t>
            </a:r>
            <a:r>
              <a:rPr lang="ru-RU" sz="1400" dirty="0" smtClean="0">
                <a:latin typeface="Arial (Основной текст)"/>
              </a:rPr>
              <a:t> - </a:t>
            </a:r>
            <a:r>
              <a:rPr lang="ru-RU" sz="1400" b="1" dirty="0">
                <a:solidFill>
                  <a:schemeClr val="accent1"/>
                </a:solidFill>
                <a:latin typeface="Arial (Основной текст)"/>
              </a:rPr>
              <a:t>17 083,95 </a:t>
            </a:r>
            <a:r>
              <a:rPr lang="ru-RU" sz="1400" dirty="0" err="1">
                <a:latin typeface="Arial (Основной текст)"/>
              </a:rPr>
              <a:t>мың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теңге</a:t>
            </a:r>
            <a:r>
              <a:rPr lang="ru-RU" sz="1400" dirty="0">
                <a:latin typeface="Arial (Основной текст)"/>
              </a:rPr>
              <a:t>, </a:t>
            </a:r>
            <a:endParaRPr lang="ru-RU" sz="1400" dirty="0" smtClean="0">
              <a:latin typeface="Arial (Основной текст)"/>
            </a:endParaRPr>
          </a:p>
          <a:p>
            <a:r>
              <a:rPr lang="ru-RU" sz="1400" dirty="0" err="1" smtClean="0">
                <a:latin typeface="Arial (Основной текст)"/>
              </a:rPr>
              <a:t>Шығындар</a:t>
            </a:r>
            <a:r>
              <a:rPr lang="ru-RU" sz="1400" dirty="0" smtClean="0">
                <a:latin typeface="Arial (Основной текст)"/>
              </a:rPr>
              <a:t> - </a:t>
            </a:r>
            <a:r>
              <a:rPr lang="ru-RU" sz="1400" b="1" dirty="0">
                <a:solidFill>
                  <a:schemeClr val="accent1"/>
                </a:solidFill>
                <a:latin typeface="Arial (Основной текст)"/>
              </a:rPr>
              <a:t>66 055,96 </a:t>
            </a:r>
            <a:r>
              <a:rPr lang="ru-RU" sz="1400" dirty="0" err="1">
                <a:latin typeface="Arial (Основной текст)"/>
              </a:rPr>
              <a:t>мың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теңге</a:t>
            </a:r>
            <a:r>
              <a:rPr lang="ru-RU" sz="1400" dirty="0">
                <a:latin typeface="Arial (Основной текст)"/>
              </a:rPr>
              <a:t>. </a:t>
            </a:r>
            <a:endParaRPr lang="ru-RU" sz="1400" dirty="0" smtClean="0">
              <a:latin typeface="Arial (Основной текст)"/>
            </a:endParaRPr>
          </a:p>
          <a:p>
            <a:r>
              <a:rPr lang="ru-RU" sz="1400" smtClean="0">
                <a:latin typeface="Arial (Основной текст)"/>
              </a:rPr>
              <a:t>Залал </a:t>
            </a:r>
            <a:r>
              <a:rPr lang="ru-RU" sz="1400" dirty="0" smtClean="0">
                <a:latin typeface="Arial (Основной текст)"/>
              </a:rPr>
              <a:t>- </a:t>
            </a:r>
            <a:r>
              <a:rPr lang="ru-RU" sz="1400" b="1" dirty="0">
                <a:solidFill>
                  <a:schemeClr val="accent1"/>
                </a:solidFill>
                <a:latin typeface="Arial (Основной текст)"/>
              </a:rPr>
              <a:t>48 972,01 </a:t>
            </a:r>
            <a:r>
              <a:rPr lang="ru-RU" sz="1400" dirty="0" err="1">
                <a:latin typeface="Arial (Основной текст)"/>
              </a:rPr>
              <a:t>мың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 smtClean="0">
                <a:latin typeface="Arial (Основной текст)"/>
              </a:rPr>
              <a:t>теңге</a:t>
            </a:r>
            <a:endParaRPr lang="ru-RU" sz="1400" dirty="0" smtClean="0">
              <a:latin typeface="Arial (Основной текст)"/>
            </a:endParaRPr>
          </a:p>
          <a:p>
            <a:endParaRPr lang="ru-RU" sz="1400" dirty="0">
              <a:latin typeface="Arial (Основной текст)"/>
            </a:endParaRP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жылы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көрсетілетін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қызметтердің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сапасына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тұтынушылар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тарапынан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шағымдар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жоқ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197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90698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49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body" sz="quarter" idx="11"/>
          </p:nvPr>
        </p:nvSpPr>
        <p:spPr/>
        <p:txBody>
          <a:bodyPr vert="horz"/>
          <a:lstStyle/>
          <a:p>
            <a:pPr algn="ctr"/>
            <a:r>
              <a:rPr lang="ru-RU" dirty="0" err="1" smtClean="0">
                <a:solidFill>
                  <a:schemeClr val="accent1"/>
                </a:solidFill>
              </a:rPr>
              <a:t>Назарларыңызға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smtClean="0">
                <a:solidFill>
                  <a:schemeClr val="accent1"/>
                </a:solidFill>
              </a:rPr>
              <a:t>рақмет</a:t>
            </a:r>
            <a:r>
              <a:rPr lang="ru-RU" dirty="0" smtClean="0">
                <a:solidFill>
                  <a:schemeClr val="accent1"/>
                </a:solidFill>
              </a:rPr>
              <a:t>!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5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272048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06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b="0" dirty="0">
                <a:solidFill>
                  <a:schemeClr val="accent1"/>
                </a:solidFill>
              </a:rPr>
              <a:t>ЕЭК:  </a:t>
            </a:r>
            <a:r>
              <a:rPr lang="ru-RU" dirty="0" err="1" smtClean="0"/>
              <a:t>Табиғи</a:t>
            </a:r>
            <a:r>
              <a:rPr lang="ru-RU" dirty="0" smtClean="0"/>
              <a:t> монополия </a:t>
            </a:r>
            <a:r>
              <a:rPr lang="ru-RU" dirty="0" err="1" smtClean="0"/>
              <a:t>субъектісі</a:t>
            </a:r>
            <a:r>
              <a:rPr lang="ru-RU" dirty="0" smtClean="0"/>
              <a:t> </a:t>
            </a:r>
            <a:r>
              <a:rPr lang="ru-RU" dirty="0" err="1" smtClean="0"/>
              <a:t>туралы</a:t>
            </a:r>
            <a:r>
              <a:rPr lang="ru-RU" dirty="0" smtClean="0"/>
              <a:t> </a:t>
            </a:r>
            <a:r>
              <a:rPr lang="ru-RU" dirty="0" err="1" smtClean="0"/>
              <a:t>жалпы</a:t>
            </a:r>
            <a:r>
              <a:rPr lang="ru-RU" dirty="0" smtClean="0"/>
              <a:t> </a:t>
            </a:r>
            <a:r>
              <a:rPr lang="ru-RU" dirty="0" err="1" smtClean="0"/>
              <a:t>ақпарат</a:t>
            </a:r>
            <a:endParaRPr lang="ru-RU" b="0" dirty="0">
              <a:solidFill>
                <a:schemeClr val="accent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7499" y="4041006"/>
            <a:ext cx="54984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u="sng" dirty="0" err="1"/>
              <a:t>Реттелетін</a:t>
            </a:r>
            <a:r>
              <a:rPr lang="ru-RU" sz="1600" u="sng" dirty="0"/>
              <a:t> </a:t>
            </a:r>
            <a:r>
              <a:rPr lang="ru-RU" sz="1600" u="sng" dirty="0" err="1"/>
              <a:t>қызметтерге</a:t>
            </a:r>
            <a:r>
              <a:rPr lang="ru-RU" sz="1600" u="sng" dirty="0"/>
              <a:t> </a:t>
            </a:r>
            <a:r>
              <a:rPr lang="ru-RU" sz="1600" u="sng" dirty="0" err="1" smtClean="0"/>
              <a:t>тарифтер</a:t>
            </a:r>
            <a:r>
              <a:rPr lang="ru-RU" sz="1600" u="sng" dirty="0" smtClean="0"/>
              <a:t>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dirty="0" err="1"/>
              <a:t>Жылу</a:t>
            </a:r>
            <a:r>
              <a:rPr lang="ru-RU" sz="1600" dirty="0"/>
              <a:t> </a:t>
            </a:r>
            <a:r>
              <a:rPr lang="ru-RU" sz="1600" dirty="0" err="1"/>
              <a:t>энергиясын</a:t>
            </a:r>
            <a:r>
              <a:rPr lang="ru-RU" sz="1600" dirty="0"/>
              <a:t> </a:t>
            </a:r>
            <a:r>
              <a:rPr lang="ru-RU" sz="1600" dirty="0" err="1" smtClean="0"/>
              <a:t>өндіру</a:t>
            </a:r>
            <a:r>
              <a:rPr lang="ru-RU" sz="1600" dirty="0" smtClean="0"/>
              <a:t>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/>
              <a:t>2025 ж. </a:t>
            </a:r>
            <a:r>
              <a:rPr lang="ru-RU" sz="1600" dirty="0" err="1" smtClean="0"/>
              <a:t>қаңтар-шілде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1 8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2,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67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 smtClean="0"/>
              <a:t>теңге</a:t>
            </a:r>
            <a:r>
              <a:rPr lang="ru-RU" sz="1600" dirty="0" smtClean="0"/>
              <a:t>/Гкал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/>
              <a:t>2025 ж. </a:t>
            </a:r>
            <a:r>
              <a:rPr lang="ru-RU" sz="1600" dirty="0" err="1" smtClean="0"/>
              <a:t>тамыз-желтоқсан</a:t>
            </a:r>
            <a:r>
              <a:rPr lang="ru-RU" sz="1600" dirty="0" smtClean="0"/>
              <a:t>-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1908,69</a:t>
            </a:r>
            <a:r>
              <a:rPr lang="ru-RU" sz="1600" dirty="0" smtClean="0"/>
              <a:t> </a:t>
            </a:r>
            <a:r>
              <a:rPr lang="ru-RU" sz="1600" dirty="0" err="1" smtClean="0"/>
              <a:t>теңге</a:t>
            </a:r>
            <a:r>
              <a:rPr lang="ru-RU" sz="1600" dirty="0" smtClean="0"/>
              <a:t>/</a:t>
            </a:r>
            <a:r>
              <a:rPr lang="ru-RU" sz="1600" dirty="0"/>
              <a:t>Г</a:t>
            </a:r>
            <a:r>
              <a:rPr lang="ru-RU" sz="1600" dirty="0" smtClean="0"/>
              <a:t>кал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 err="1"/>
              <a:t>тарату</a:t>
            </a:r>
            <a:r>
              <a:rPr lang="ru-RU" sz="1600" dirty="0"/>
              <a:t> </a:t>
            </a:r>
            <a:r>
              <a:rPr lang="ru-RU" sz="1600" dirty="0" err="1"/>
              <a:t>желілері</a:t>
            </a:r>
            <a:r>
              <a:rPr lang="ru-RU" sz="1600" dirty="0"/>
              <a:t> </a:t>
            </a:r>
            <a:r>
              <a:rPr lang="ru-RU" sz="1600" dirty="0" err="1"/>
              <a:t>арқылы</a:t>
            </a:r>
            <a:r>
              <a:rPr lang="ru-RU" sz="1600" dirty="0"/>
              <a:t> су беру– </a:t>
            </a:r>
            <a:r>
              <a:rPr lang="ru-RU" sz="1600" dirty="0" smtClean="0">
                <a:solidFill>
                  <a:schemeClr val="accent1"/>
                </a:solidFill>
              </a:rPr>
              <a:t>42,01 </a:t>
            </a:r>
            <a:r>
              <a:rPr lang="ru-RU" sz="1600" dirty="0" err="1" smtClean="0"/>
              <a:t>теңге</a:t>
            </a:r>
            <a:r>
              <a:rPr lang="ru-RU" sz="1600" dirty="0" smtClean="0"/>
              <a:t>/м3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6367" y="6193789"/>
            <a:ext cx="110191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prstClr val="black"/>
                </a:solidFill>
              </a:rPr>
              <a:t>«ЕЭК» </a:t>
            </a:r>
            <a:r>
              <a:rPr lang="ru-RU" sz="1600" dirty="0">
                <a:solidFill>
                  <a:prstClr val="black"/>
                </a:solidFill>
              </a:rPr>
              <a:t>АҚ </a:t>
            </a:r>
            <a:r>
              <a:rPr lang="ru-RU" sz="1600" dirty="0" err="1">
                <a:solidFill>
                  <a:prstClr val="black"/>
                </a:solidFill>
              </a:rPr>
              <a:t>үшін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реттелетін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қызметтердің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сапасы</a:t>
            </a:r>
            <a:r>
              <a:rPr lang="ru-RU" sz="1600" dirty="0">
                <a:solidFill>
                  <a:prstClr val="black"/>
                </a:solidFill>
              </a:rPr>
              <a:t> мен </a:t>
            </a:r>
            <a:r>
              <a:rPr lang="ru-RU" sz="1600" dirty="0" err="1">
                <a:solidFill>
                  <a:prstClr val="black"/>
                </a:solidFill>
              </a:rPr>
              <a:t>сенімділігінің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көрсеткіштері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және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қызмет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тиімділігінің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</a:rPr>
              <a:t>көрсеткіштерін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уәкілетті</a:t>
            </a:r>
            <a:r>
              <a:rPr lang="ru-RU" sz="1600" dirty="0">
                <a:solidFill>
                  <a:prstClr val="black"/>
                </a:solidFill>
              </a:rPr>
              <a:t> орган </a:t>
            </a:r>
            <a:r>
              <a:rPr lang="ru-RU" sz="1600" b="1" dirty="0" err="1" smtClean="0">
                <a:solidFill>
                  <a:prstClr val="black"/>
                </a:solidFill>
              </a:rPr>
              <a:t>әзірлемеген</a:t>
            </a:r>
            <a:r>
              <a:rPr lang="ru-RU" sz="1600" b="1" dirty="0" smtClean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және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err="1" smtClean="0">
                <a:solidFill>
                  <a:prstClr val="black"/>
                </a:solidFill>
              </a:rPr>
              <a:t>бекітпеген</a:t>
            </a:r>
            <a:r>
              <a:rPr lang="ru-RU" sz="1600" b="1" dirty="0" smtClean="0">
                <a:solidFill>
                  <a:prstClr val="black"/>
                </a:solidFill>
              </a:rPr>
              <a:t>. </a:t>
            </a:r>
            <a:endParaRPr lang="ru-RU" sz="1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5874" y="1616991"/>
            <a:ext cx="2934201" cy="31012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9844" y="3337014"/>
            <a:ext cx="3114675" cy="27925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7499" y="826418"/>
            <a:ext cx="11184690" cy="49244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 smtClean="0"/>
              <a:t>«</a:t>
            </a:r>
            <a:r>
              <a:rPr lang="ru-RU" sz="1600" dirty="0" err="1" smtClean="0"/>
              <a:t>Еуроазиаттық</a:t>
            </a:r>
            <a:r>
              <a:rPr lang="ru-RU" sz="1600" dirty="0" smtClean="0"/>
              <a:t> </a:t>
            </a:r>
            <a:r>
              <a:rPr lang="ru-RU" sz="1600" dirty="0" err="1"/>
              <a:t>энергетикалық</a:t>
            </a:r>
            <a:r>
              <a:rPr lang="ru-RU" sz="1600" dirty="0"/>
              <a:t> </a:t>
            </a:r>
            <a:r>
              <a:rPr lang="ru-RU" sz="1600" dirty="0" err="1" smtClean="0"/>
              <a:t>корпорациясы</a:t>
            </a:r>
            <a:r>
              <a:rPr lang="ru-RU" sz="1600" dirty="0" smtClean="0"/>
              <a:t>» </a:t>
            </a:r>
            <a:r>
              <a:rPr lang="ru-RU" sz="1600" dirty="0"/>
              <a:t>АҚ (ЕЭК) - 1996 </a:t>
            </a:r>
            <a:r>
              <a:rPr lang="ru-RU" sz="1600" dirty="0" err="1"/>
              <a:t>жылы</a:t>
            </a:r>
            <a:r>
              <a:rPr lang="ru-RU" sz="1600" dirty="0"/>
              <a:t> </a:t>
            </a:r>
            <a:r>
              <a:rPr lang="ru-RU" sz="1600" dirty="0" err="1"/>
              <a:t>құрылған</a:t>
            </a:r>
            <a:r>
              <a:rPr lang="ru-RU" sz="1600" dirty="0"/>
              <a:t> </a:t>
            </a:r>
            <a:r>
              <a:rPr lang="ru-RU" sz="1600" dirty="0" err="1"/>
              <a:t>Қазақстандағы</a:t>
            </a:r>
            <a:r>
              <a:rPr lang="ru-RU" sz="1600" dirty="0"/>
              <a:t> </a:t>
            </a:r>
            <a:r>
              <a:rPr lang="ru-RU" sz="1600" dirty="0" err="1"/>
              <a:t>электр</a:t>
            </a:r>
            <a:r>
              <a:rPr lang="ru-RU" sz="1600" dirty="0"/>
              <a:t> </a:t>
            </a:r>
            <a:r>
              <a:rPr lang="ru-RU" sz="1600" dirty="0" err="1"/>
              <a:t>энергиясы</a:t>
            </a:r>
            <a:r>
              <a:rPr lang="ru-RU" sz="1600" dirty="0"/>
              <a:t> мен </a:t>
            </a:r>
            <a:r>
              <a:rPr lang="ru-RU" sz="1600" dirty="0" err="1"/>
              <a:t>көмірді</a:t>
            </a:r>
            <a:r>
              <a:rPr lang="ru-RU" sz="1600" dirty="0"/>
              <a:t> </a:t>
            </a:r>
            <a:r>
              <a:rPr lang="ru-RU" sz="1600" dirty="0" err="1"/>
              <a:t>ірі</a:t>
            </a:r>
            <a:r>
              <a:rPr lang="ru-RU" sz="1600" dirty="0"/>
              <a:t> </a:t>
            </a:r>
            <a:r>
              <a:rPr lang="ru-RU" sz="1600" dirty="0" err="1"/>
              <a:t>жеткізушілердің</a:t>
            </a:r>
            <a:r>
              <a:rPr lang="ru-RU" sz="1600" dirty="0"/>
              <a:t> </a:t>
            </a:r>
            <a:r>
              <a:rPr lang="ru-RU" sz="1600" dirty="0" err="1" smtClean="0"/>
              <a:t>бірі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17499" y="1351855"/>
            <a:ext cx="7661844" cy="198515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/>
              <a:t>«ЕЭК» </a:t>
            </a:r>
            <a:r>
              <a:rPr lang="ru-RU" sz="1600" dirty="0"/>
              <a:t>АҚ </a:t>
            </a:r>
            <a:r>
              <a:rPr lang="ru-RU" sz="1600" dirty="0" err="1"/>
              <a:t>мынадай</a:t>
            </a:r>
            <a:r>
              <a:rPr lang="ru-RU" sz="1600" dirty="0"/>
              <a:t> </a:t>
            </a:r>
            <a:r>
              <a:rPr lang="ru-RU" sz="1600" dirty="0" err="1"/>
              <a:t>қызмет</a:t>
            </a:r>
            <a:r>
              <a:rPr lang="ru-RU" sz="1600" dirty="0"/>
              <a:t> </a:t>
            </a:r>
            <a:r>
              <a:rPr lang="ru-RU" sz="1600" dirty="0" err="1"/>
              <a:t>түрлері</a:t>
            </a:r>
            <a:r>
              <a:rPr lang="ru-RU" sz="1600" dirty="0"/>
              <a:t> </a:t>
            </a:r>
            <a:r>
              <a:rPr lang="ru-RU" sz="1600" dirty="0" err="1"/>
              <a:t>бойынша</a:t>
            </a:r>
            <a:r>
              <a:rPr lang="ru-RU" sz="1600" dirty="0"/>
              <a:t> </a:t>
            </a:r>
            <a:r>
              <a:rPr lang="ru-RU" sz="1600" dirty="0" err="1"/>
              <a:t>табиғи</a:t>
            </a:r>
            <a:r>
              <a:rPr lang="ru-RU" sz="1600" dirty="0"/>
              <a:t> </a:t>
            </a:r>
            <a:r>
              <a:rPr lang="ru-RU" sz="1600" dirty="0" err="1"/>
              <a:t>монополиялар</a:t>
            </a:r>
            <a:r>
              <a:rPr lang="ru-RU" sz="1600" dirty="0"/>
              <a:t> </a:t>
            </a:r>
            <a:r>
              <a:rPr lang="ru-RU" sz="1600" dirty="0" err="1"/>
              <a:t>субъектісі</a:t>
            </a:r>
            <a:r>
              <a:rPr lang="ru-RU" sz="1600" dirty="0"/>
              <a:t> </a:t>
            </a:r>
            <a:r>
              <a:rPr lang="ru-RU" sz="1600" dirty="0" err="1"/>
              <a:t>болып</a:t>
            </a:r>
            <a:r>
              <a:rPr lang="ru-RU" sz="1600" dirty="0"/>
              <a:t> </a:t>
            </a:r>
            <a:r>
              <a:rPr lang="ru-RU" sz="1600" dirty="0" err="1" smtClean="0"/>
              <a:t>табылады</a:t>
            </a:r>
            <a:r>
              <a:rPr lang="ru-RU" sz="1600" dirty="0" smtClean="0"/>
              <a:t>: </a:t>
            </a:r>
          </a:p>
          <a:p>
            <a:pPr indent="625475" algn="just">
              <a:spcBef>
                <a:spcPts val="600"/>
              </a:spcBef>
              <a:spcAft>
                <a:spcPts val="600"/>
              </a:spcAft>
            </a:pPr>
            <a:r>
              <a:rPr lang="ru-RU" sz="1600" b="1" dirty="0" err="1"/>
              <a:t>жылу</a:t>
            </a:r>
            <a:r>
              <a:rPr lang="ru-RU" sz="1600" b="1" dirty="0"/>
              <a:t> </a:t>
            </a:r>
            <a:r>
              <a:rPr lang="ru-RU" sz="1600" b="1" dirty="0" err="1"/>
              <a:t>энергиясын</a:t>
            </a:r>
            <a:r>
              <a:rPr lang="ru-RU" sz="1600" b="1" dirty="0"/>
              <a:t> </a:t>
            </a:r>
            <a:r>
              <a:rPr lang="ru-RU" sz="1600" b="1" dirty="0" err="1"/>
              <a:t>өндіру</a:t>
            </a:r>
            <a:r>
              <a:rPr lang="ru-RU" sz="1600" b="1" dirty="0"/>
              <a:t> </a:t>
            </a:r>
            <a:endParaRPr lang="en-US" sz="1600" b="1" dirty="0"/>
          </a:p>
          <a:p>
            <a:pPr indent="625475" algn="just">
              <a:spcBef>
                <a:spcPts val="600"/>
              </a:spcBef>
              <a:spcAft>
                <a:spcPts val="600"/>
              </a:spcAft>
            </a:pPr>
            <a:r>
              <a:rPr lang="ru-RU" sz="1600" b="1" dirty="0" err="1"/>
              <a:t>тарату</a:t>
            </a:r>
            <a:r>
              <a:rPr lang="ru-RU" sz="1600" b="1" dirty="0"/>
              <a:t> </a:t>
            </a:r>
            <a:r>
              <a:rPr lang="ru-RU" sz="1600" b="1" dirty="0" err="1"/>
              <a:t>желілері</a:t>
            </a:r>
            <a:r>
              <a:rPr lang="ru-RU" sz="1600" b="1" dirty="0"/>
              <a:t> </a:t>
            </a:r>
            <a:r>
              <a:rPr lang="ru-RU" sz="1600" b="1" dirty="0" err="1"/>
              <a:t>арқылы</a:t>
            </a:r>
            <a:r>
              <a:rPr lang="ru-RU" sz="1600" b="1" dirty="0"/>
              <a:t> су беру. </a:t>
            </a:r>
            <a:r>
              <a:rPr lang="ru-RU" sz="1600" b="1" dirty="0" smtClean="0"/>
              <a:t> </a:t>
            </a:r>
            <a:r>
              <a:rPr lang="ru-RU" sz="1200" i="1" dirty="0" smtClean="0"/>
              <a:t>2017 </a:t>
            </a:r>
            <a:r>
              <a:rPr lang="ru-RU" sz="1200" i="1" dirty="0" err="1"/>
              <a:t>жылдан</a:t>
            </a:r>
            <a:r>
              <a:rPr lang="ru-RU" sz="1200" i="1" dirty="0"/>
              <a:t> </a:t>
            </a:r>
            <a:r>
              <a:rPr lang="ru-RU" sz="1200" i="1" dirty="0" err="1"/>
              <a:t>бастап</a:t>
            </a:r>
            <a:r>
              <a:rPr lang="ru-RU" sz="1200" i="1" dirty="0"/>
              <a:t> </a:t>
            </a:r>
            <a:r>
              <a:rPr lang="ru-RU" sz="1200" i="1" dirty="0" smtClean="0"/>
              <a:t>«</a:t>
            </a:r>
            <a:r>
              <a:rPr lang="ru-RU" sz="1200" i="1" dirty="0" err="1" smtClean="0"/>
              <a:t>тарату</a:t>
            </a:r>
            <a:r>
              <a:rPr lang="ru-RU" sz="1200" i="1" dirty="0" smtClean="0"/>
              <a:t> </a:t>
            </a:r>
            <a:r>
              <a:rPr lang="ru-RU" sz="1200" i="1" dirty="0" err="1"/>
              <a:t>желілері</a:t>
            </a:r>
            <a:r>
              <a:rPr lang="ru-RU" sz="1200" i="1" dirty="0"/>
              <a:t> </a:t>
            </a:r>
            <a:r>
              <a:rPr lang="ru-RU" sz="1200" i="1" dirty="0" err="1"/>
              <a:t>арқылы</a:t>
            </a:r>
            <a:r>
              <a:rPr lang="ru-RU" sz="1200" i="1" dirty="0"/>
              <a:t> су </a:t>
            </a:r>
            <a:r>
              <a:rPr lang="ru-RU" sz="1200" i="1" dirty="0" smtClean="0"/>
              <a:t>беру» </a:t>
            </a:r>
            <a:r>
              <a:rPr lang="ru-RU" sz="1200" i="1" dirty="0" err="1"/>
              <a:t>қызметінің</a:t>
            </a:r>
            <a:r>
              <a:rPr lang="ru-RU" sz="1200" i="1" dirty="0"/>
              <a:t> </a:t>
            </a:r>
            <a:r>
              <a:rPr lang="ru-RU" sz="1200" i="1" dirty="0" err="1"/>
              <a:t>түрі</a:t>
            </a:r>
            <a:r>
              <a:rPr lang="ru-RU" sz="1200" i="1" dirty="0"/>
              <a:t> </a:t>
            </a:r>
            <a:r>
              <a:rPr lang="ru-RU" sz="1200" i="1" dirty="0" err="1"/>
              <a:t>бойынша</a:t>
            </a:r>
            <a:r>
              <a:rPr lang="ru-RU" sz="1200" i="1" dirty="0"/>
              <a:t> </a:t>
            </a:r>
            <a:r>
              <a:rPr lang="ru-RU" sz="1200" i="1" dirty="0" err="1"/>
              <a:t>кәсіпорын</a:t>
            </a:r>
            <a:r>
              <a:rPr lang="ru-RU" sz="1200" i="1" dirty="0"/>
              <a:t> </a:t>
            </a:r>
            <a:r>
              <a:rPr lang="ru-RU" sz="1200" i="1" dirty="0" err="1"/>
              <a:t>қуаты</a:t>
            </a:r>
            <a:r>
              <a:rPr lang="ru-RU" sz="1200" i="1" dirty="0"/>
              <a:t> аз </a:t>
            </a:r>
            <a:r>
              <a:rPr lang="ru-RU" sz="1200" i="1" dirty="0" err="1"/>
              <a:t>табиғи</a:t>
            </a:r>
            <a:r>
              <a:rPr lang="ru-RU" sz="1200" i="1" dirty="0"/>
              <a:t> </a:t>
            </a:r>
            <a:r>
              <a:rPr lang="ru-RU" sz="1200" i="1" dirty="0" err="1"/>
              <a:t>монополиялардың</a:t>
            </a:r>
            <a:r>
              <a:rPr lang="ru-RU" sz="1200" i="1" dirty="0"/>
              <a:t> </a:t>
            </a:r>
            <a:r>
              <a:rPr lang="ru-RU" sz="1200" i="1" dirty="0" err="1"/>
              <a:t>субъектісі</a:t>
            </a:r>
            <a:r>
              <a:rPr lang="ru-RU" sz="1200" i="1" dirty="0"/>
              <a:t> </a:t>
            </a:r>
            <a:r>
              <a:rPr lang="ru-RU" sz="1200" i="1" dirty="0" err="1"/>
              <a:t>болып</a:t>
            </a:r>
            <a:r>
              <a:rPr lang="ru-RU" sz="1200" i="1" dirty="0"/>
              <a:t> </a:t>
            </a:r>
            <a:r>
              <a:rPr lang="ru-RU" sz="1200" i="1" dirty="0" err="1" smtClean="0"/>
              <a:t>табылады</a:t>
            </a:r>
            <a:r>
              <a:rPr lang="ru-RU" sz="1200" i="1" dirty="0" smtClean="0"/>
              <a:t>.</a:t>
            </a:r>
            <a:endParaRPr lang="ru-RU" sz="1200" i="1" dirty="0"/>
          </a:p>
          <a:p>
            <a:endParaRPr lang="ru-RU" sz="1600" dirty="0"/>
          </a:p>
        </p:txBody>
      </p:sp>
      <p:grpSp>
        <p:nvGrpSpPr>
          <p:cNvPr id="22" name="Group 490"/>
          <p:cNvGrpSpPr/>
          <p:nvPr/>
        </p:nvGrpSpPr>
        <p:grpSpPr>
          <a:xfrm>
            <a:off x="519060" y="2297787"/>
            <a:ext cx="369888" cy="368300"/>
            <a:chOff x="-3314701" y="4416426"/>
            <a:chExt cx="369888" cy="368300"/>
          </a:xfrm>
        </p:grpSpPr>
        <p:sp>
          <p:nvSpPr>
            <p:cNvPr id="23" name="Freeform 63"/>
            <p:cNvSpPr>
              <a:spLocks/>
            </p:cNvSpPr>
            <p:nvPr/>
          </p:nvSpPr>
          <p:spPr bwMode="auto">
            <a:xfrm>
              <a:off x="-3314701" y="4416426"/>
              <a:ext cx="369888" cy="368300"/>
            </a:xfrm>
            <a:custGeom>
              <a:avLst/>
              <a:gdLst>
                <a:gd name="T0" fmla="*/ 261 w 283"/>
                <a:gd name="T1" fmla="*/ 109 h 283"/>
                <a:gd name="T2" fmla="*/ 253 w 283"/>
                <a:gd name="T3" fmla="*/ 98 h 283"/>
                <a:gd name="T4" fmla="*/ 254 w 283"/>
                <a:gd name="T5" fmla="*/ 120 h 283"/>
                <a:gd name="T6" fmla="*/ 274 w 283"/>
                <a:gd name="T7" fmla="*/ 159 h 283"/>
                <a:gd name="T8" fmla="*/ 252 w 283"/>
                <a:gd name="T9" fmla="*/ 171 h 283"/>
                <a:gd name="T10" fmla="*/ 265 w 283"/>
                <a:gd name="T11" fmla="*/ 192 h 283"/>
                <a:gd name="T12" fmla="*/ 229 w 283"/>
                <a:gd name="T13" fmla="*/ 216 h 283"/>
                <a:gd name="T14" fmla="*/ 215 w 283"/>
                <a:gd name="T15" fmla="*/ 234 h 283"/>
                <a:gd name="T16" fmla="*/ 185 w 283"/>
                <a:gd name="T17" fmla="*/ 252 h 283"/>
                <a:gd name="T18" fmla="*/ 159 w 283"/>
                <a:gd name="T19" fmla="*/ 258 h 283"/>
                <a:gd name="T20" fmla="*/ 124 w 283"/>
                <a:gd name="T21" fmla="*/ 258 h 283"/>
                <a:gd name="T22" fmla="*/ 98 w 283"/>
                <a:gd name="T23" fmla="*/ 252 h 283"/>
                <a:gd name="T24" fmla="*/ 67 w 283"/>
                <a:gd name="T25" fmla="*/ 234 h 283"/>
                <a:gd name="T26" fmla="*/ 54 w 283"/>
                <a:gd name="T27" fmla="*/ 216 h 283"/>
                <a:gd name="T28" fmla="*/ 18 w 283"/>
                <a:gd name="T29" fmla="*/ 192 h 283"/>
                <a:gd name="T30" fmla="*/ 31 w 283"/>
                <a:gd name="T31" fmla="*/ 171 h 283"/>
                <a:gd name="T32" fmla="*/ 9 w 283"/>
                <a:gd name="T33" fmla="*/ 159 h 283"/>
                <a:gd name="T34" fmla="*/ 29 w 283"/>
                <a:gd name="T35" fmla="*/ 120 h 283"/>
                <a:gd name="T36" fmla="*/ 31 w 283"/>
                <a:gd name="T37" fmla="*/ 98 h 283"/>
                <a:gd name="T38" fmla="*/ 48 w 283"/>
                <a:gd name="T39" fmla="*/ 67 h 283"/>
                <a:gd name="T40" fmla="*/ 66 w 283"/>
                <a:gd name="T41" fmla="*/ 54 h 283"/>
                <a:gd name="T42" fmla="*/ 90 w 283"/>
                <a:gd name="T43" fmla="*/ 18 h 283"/>
                <a:gd name="T44" fmla="*/ 120 w 283"/>
                <a:gd name="T45" fmla="*/ 28 h 283"/>
                <a:gd name="T46" fmla="*/ 159 w 283"/>
                <a:gd name="T47" fmla="*/ 9 h 283"/>
                <a:gd name="T48" fmla="*/ 180 w 283"/>
                <a:gd name="T49" fmla="*/ 33 h 283"/>
                <a:gd name="T50" fmla="*/ 223 w 283"/>
                <a:gd name="T51" fmla="*/ 35 h 283"/>
                <a:gd name="T52" fmla="*/ 223 w 283"/>
                <a:gd name="T53" fmla="*/ 60 h 283"/>
                <a:gd name="T54" fmla="*/ 247 w 283"/>
                <a:gd name="T55" fmla="*/ 60 h 283"/>
                <a:gd name="T56" fmla="*/ 275 w 283"/>
                <a:gd name="T57" fmla="*/ 89 h 283"/>
                <a:gd name="T58" fmla="*/ 233 w 283"/>
                <a:gd name="T59" fmla="*/ 58 h 283"/>
                <a:gd name="T60" fmla="*/ 233 w 283"/>
                <a:gd name="T61" fmla="*/ 36 h 283"/>
                <a:gd name="T62" fmla="*/ 193 w 283"/>
                <a:gd name="T63" fmla="*/ 7 h 283"/>
                <a:gd name="T64" fmla="*/ 168 w 283"/>
                <a:gd name="T65" fmla="*/ 20 h 283"/>
                <a:gd name="T66" fmla="*/ 119 w 283"/>
                <a:gd name="T67" fmla="*/ 0 h 283"/>
                <a:gd name="T68" fmla="*/ 104 w 283"/>
                <a:gd name="T69" fmla="*/ 23 h 283"/>
                <a:gd name="T70" fmla="*/ 51 w 283"/>
                <a:gd name="T71" fmla="*/ 29 h 283"/>
                <a:gd name="T72" fmla="*/ 53 w 283"/>
                <a:gd name="T73" fmla="*/ 54 h 283"/>
                <a:gd name="T74" fmla="*/ 30 w 283"/>
                <a:gd name="T75" fmla="*/ 51 h 283"/>
                <a:gd name="T76" fmla="*/ 9 w 283"/>
                <a:gd name="T77" fmla="*/ 96 h 283"/>
                <a:gd name="T78" fmla="*/ 22 w 283"/>
                <a:gd name="T79" fmla="*/ 109 h 283"/>
                <a:gd name="T80" fmla="*/ 0 w 283"/>
                <a:gd name="T81" fmla="*/ 119 h 283"/>
                <a:gd name="T82" fmla="*/ 20 w 283"/>
                <a:gd name="T83" fmla="*/ 168 h 283"/>
                <a:gd name="T84" fmla="*/ 9 w 283"/>
                <a:gd name="T85" fmla="*/ 187 h 283"/>
                <a:gd name="T86" fmla="*/ 30 w 283"/>
                <a:gd name="T87" fmla="*/ 231 h 283"/>
                <a:gd name="T88" fmla="*/ 50 w 283"/>
                <a:gd name="T89" fmla="*/ 225 h 283"/>
                <a:gd name="T90" fmla="*/ 57 w 283"/>
                <a:gd name="T91" fmla="*/ 233 h 283"/>
                <a:gd name="T92" fmla="*/ 90 w 283"/>
                <a:gd name="T93" fmla="*/ 275 h 283"/>
                <a:gd name="T94" fmla="*/ 115 w 283"/>
                <a:gd name="T95" fmla="*/ 262 h 283"/>
                <a:gd name="T96" fmla="*/ 163 w 283"/>
                <a:gd name="T97" fmla="*/ 283 h 283"/>
                <a:gd name="T98" fmla="*/ 179 w 283"/>
                <a:gd name="T99" fmla="*/ 259 h 283"/>
                <a:gd name="T100" fmla="*/ 231 w 283"/>
                <a:gd name="T101" fmla="*/ 253 h 283"/>
                <a:gd name="T102" fmla="*/ 225 w 283"/>
                <a:gd name="T103" fmla="*/ 233 h 283"/>
                <a:gd name="T104" fmla="*/ 233 w 283"/>
                <a:gd name="T105" fmla="*/ 225 h 283"/>
                <a:gd name="T106" fmla="*/ 253 w 283"/>
                <a:gd name="T107" fmla="*/ 231 h 283"/>
                <a:gd name="T108" fmla="*/ 260 w 283"/>
                <a:gd name="T109" fmla="*/ 178 h 283"/>
                <a:gd name="T110" fmla="*/ 262 w 283"/>
                <a:gd name="T111" fmla="*/ 168 h 283"/>
                <a:gd name="T112" fmla="*/ 283 w 283"/>
                <a:gd name="T113" fmla="*/ 11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3" h="283">
                  <a:moveTo>
                    <a:pt x="278" y="115"/>
                  </a:moveTo>
                  <a:cubicBezTo>
                    <a:pt x="262" y="115"/>
                    <a:pt x="262" y="115"/>
                    <a:pt x="262" y="115"/>
                  </a:cubicBezTo>
                  <a:cubicBezTo>
                    <a:pt x="261" y="109"/>
                    <a:pt x="261" y="109"/>
                    <a:pt x="261" y="109"/>
                  </a:cubicBezTo>
                  <a:cubicBezTo>
                    <a:pt x="261" y="109"/>
                    <a:pt x="261" y="109"/>
                    <a:pt x="261" y="109"/>
                  </a:cubicBezTo>
                  <a:cubicBezTo>
                    <a:pt x="259" y="101"/>
                    <a:pt x="259" y="101"/>
                    <a:pt x="259" y="101"/>
                  </a:cubicBezTo>
                  <a:cubicBezTo>
                    <a:pt x="258" y="98"/>
                    <a:pt x="255" y="97"/>
                    <a:pt x="253" y="98"/>
                  </a:cubicBezTo>
                  <a:cubicBezTo>
                    <a:pt x="250" y="98"/>
                    <a:pt x="249" y="101"/>
                    <a:pt x="250" y="103"/>
                  </a:cubicBezTo>
                  <a:cubicBezTo>
                    <a:pt x="252" y="111"/>
                    <a:pt x="252" y="111"/>
                    <a:pt x="252" y="111"/>
                  </a:cubicBezTo>
                  <a:cubicBezTo>
                    <a:pt x="254" y="120"/>
                    <a:pt x="254" y="120"/>
                    <a:pt x="254" y="120"/>
                  </a:cubicBezTo>
                  <a:cubicBezTo>
                    <a:pt x="254" y="122"/>
                    <a:pt x="256" y="124"/>
                    <a:pt x="259" y="124"/>
                  </a:cubicBezTo>
                  <a:cubicBezTo>
                    <a:pt x="274" y="124"/>
                    <a:pt x="274" y="124"/>
                    <a:pt x="274" y="124"/>
                  </a:cubicBezTo>
                  <a:cubicBezTo>
                    <a:pt x="274" y="159"/>
                    <a:pt x="274" y="159"/>
                    <a:pt x="274" y="159"/>
                  </a:cubicBezTo>
                  <a:cubicBezTo>
                    <a:pt x="259" y="159"/>
                    <a:pt x="259" y="159"/>
                    <a:pt x="259" y="159"/>
                  </a:cubicBezTo>
                  <a:cubicBezTo>
                    <a:pt x="256" y="159"/>
                    <a:pt x="254" y="161"/>
                    <a:pt x="254" y="163"/>
                  </a:cubicBezTo>
                  <a:cubicBezTo>
                    <a:pt x="252" y="171"/>
                    <a:pt x="252" y="171"/>
                    <a:pt x="252" y="171"/>
                  </a:cubicBezTo>
                  <a:cubicBezTo>
                    <a:pt x="250" y="179"/>
                    <a:pt x="250" y="179"/>
                    <a:pt x="250" y="179"/>
                  </a:cubicBezTo>
                  <a:cubicBezTo>
                    <a:pt x="249" y="181"/>
                    <a:pt x="250" y="183"/>
                    <a:pt x="252" y="184"/>
                  </a:cubicBezTo>
                  <a:cubicBezTo>
                    <a:pt x="265" y="192"/>
                    <a:pt x="265" y="192"/>
                    <a:pt x="265" y="192"/>
                  </a:cubicBezTo>
                  <a:cubicBezTo>
                    <a:pt x="247" y="223"/>
                    <a:pt x="247" y="223"/>
                    <a:pt x="247" y="223"/>
                  </a:cubicBezTo>
                  <a:cubicBezTo>
                    <a:pt x="235" y="215"/>
                    <a:pt x="235" y="215"/>
                    <a:pt x="235" y="215"/>
                  </a:cubicBezTo>
                  <a:cubicBezTo>
                    <a:pt x="233" y="214"/>
                    <a:pt x="230" y="214"/>
                    <a:pt x="229" y="216"/>
                  </a:cubicBezTo>
                  <a:cubicBezTo>
                    <a:pt x="223" y="222"/>
                    <a:pt x="223" y="222"/>
                    <a:pt x="223" y="222"/>
                  </a:cubicBezTo>
                  <a:cubicBezTo>
                    <a:pt x="216" y="228"/>
                    <a:pt x="216" y="228"/>
                    <a:pt x="216" y="228"/>
                  </a:cubicBezTo>
                  <a:cubicBezTo>
                    <a:pt x="214" y="230"/>
                    <a:pt x="214" y="232"/>
                    <a:pt x="215" y="234"/>
                  </a:cubicBezTo>
                  <a:cubicBezTo>
                    <a:pt x="223" y="247"/>
                    <a:pt x="223" y="247"/>
                    <a:pt x="223" y="247"/>
                  </a:cubicBezTo>
                  <a:cubicBezTo>
                    <a:pt x="192" y="264"/>
                    <a:pt x="192" y="264"/>
                    <a:pt x="192" y="264"/>
                  </a:cubicBezTo>
                  <a:cubicBezTo>
                    <a:pt x="185" y="252"/>
                    <a:pt x="185" y="252"/>
                    <a:pt x="185" y="252"/>
                  </a:cubicBezTo>
                  <a:cubicBezTo>
                    <a:pt x="184" y="250"/>
                    <a:pt x="182" y="249"/>
                    <a:pt x="180" y="250"/>
                  </a:cubicBezTo>
                  <a:cubicBezTo>
                    <a:pt x="162" y="254"/>
                    <a:pt x="162" y="254"/>
                    <a:pt x="162" y="254"/>
                  </a:cubicBezTo>
                  <a:cubicBezTo>
                    <a:pt x="160" y="254"/>
                    <a:pt x="159" y="256"/>
                    <a:pt x="159" y="258"/>
                  </a:cubicBezTo>
                  <a:cubicBezTo>
                    <a:pt x="159" y="274"/>
                    <a:pt x="159" y="274"/>
                    <a:pt x="159" y="274"/>
                  </a:cubicBezTo>
                  <a:cubicBezTo>
                    <a:pt x="124" y="274"/>
                    <a:pt x="124" y="274"/>
                    <a:pt x="124" y="274"/>
                  </a:cubicBezTo>
                  <a:cubicBezTo>
                    <a:pt x="124" y="258"/>
                    <a:pt x="124" y="258"/>
                    <a:pt x="124" y="258"/>
                  </a:cubicBezTo>
                  <a:cubicBezTo>
                    <a:pt x="124" y="256"/>
                    <a:pt x="123" y="254"/>
                    <a:pt x="120" y="254"/>
                  </a:cubicBezTo>
                  <a:cubicBezTo>
                    <a:pt x="103" y="250"/>
                    <a:pt x="103" y="250"/>
                    <a:pt x="103" y="250"/>
                  </a:cubicBezTo>
                  <a:cubicBezTo>
                    <a:pt x="101" y="249"/>
                    <a:pt x="99" y="250"/>
                    <a:pt x="98" y="252"/>
                  </a:cubicBezTo>
                  <a:cubicBezTo>
                    <a:pt x="90" y="264"/>
                    <a:pt x="90" y="264"/>
                    <a:pt x="90" y="264"/>
                  </a:cubicBezTo>
                  <a:cubicBezTo>
                    <a:pt x="60" y="247"/>
                    <a:pt x="60" y="247"/>
                    <a:pt x="60" y="247"/>
                  </a:cubicBezTo>
                  <a:cubicBezTo>
                    <a:pt x="67" y="234"/>
                    <a:pt x="67" y="234"/>
                    <a:pt x="67" y="234"/>
                  </a:cubicBezTo>
                  <a:cubicBezTo>
                    <a:pt x="68" y="232"/>
                    <a:pt x="68" y="230"/>
                    <a:pt x="66" y="228"/>
                  </a:cubicBezTo>
                  <a:cubicBezTo>
                    <a:pt x="60" y="223"/>
                    <a:pt x="60" y="223"/>
                    <a:pt x="60" y="223"/>
                  </a:cubicBezTo>
                  <a:cubicBezTo>
                    <a:pt x="54" y="216"/>
                    <a:pt x="54" y="216"/>
                    <a:pt x="54" y="216"/>
                  </a:cubicBezTo>
                  <a:cubicBezTo>
                    <a:pt x="53" y="214"/>
                    <a:pt x="50" y="214"/>
                    <a:pt x="48" y="215"/>
                  </a:cubicBezTo>
                  <a:cubicBezTo>
                    <a:pt x="36" y="223"/>
                    <a:pt x="36" y="223"/>
                    <a:pt x="36" y="223"/>
                  </a:cubicBezTo>
                  <a:cubicBezTo>
                    <a:pt x="18" y="192"/>
                    <a:pt x="18" y="192"/>
                    <a:pt x="18" y="192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3" y="183"/>
                    <a:pt x="34" y="181"/>
                    <a:pt x="33" y="179"/>
                  </a:cubicBezTo>
                  <a:cubicBezTo>
                    <a:pt x="31" y="171"/>
                    <a:pt x="31" y="171"/>
                    <a:pt x="31" y="171"/>
                  </a:cubicBezTo>
                  <a:cubicBezTo>
                    <a:pt x="29" y="162"/>
                    <a:pt x="29" y="162"/>
                    <a:pt x="29" y="162"/>
                  </a:cubicBezTo>
                  <a:cubicBezTo>
                    <a:pt x="28" y="160"/>
                    <a:pt x="26" y="159"/>
                    <a:pt x="24" y="159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6" y="124"/>
                    <a:pt x="28" y="122"/>
                    <a:pt x="29" y="120"/>
                  </a:cubicBezTo>
                  <a:cubicBezTo>
                    <a:pt x="31" y="111"/>
                    <a:pt x="31" y="111"/>
                    <a:pt x="31" y="111"/>
                  </a:cubicBezTo>
                  <a:cubicBezTo>
                    <a:pt x="33" y="103"/>
                    <a:pt x="33" y="103"/>
                    <a:pt x="33" y="103"/>
                  </a:cubicBezTo>
                  <a:cubicBezTo>
                    <a:pt x="34" y="101"/>
                    <a:pt x="33" y="99"/>
                    <a:pt x="31" y="98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50" y="69"/>
                    <a:pt x="53" y="68"/>
                    <a:pt x="54" y="67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8" y="52"/>
                    <a:pt x="68" y="50"/>
                    <a:pt x="67" y="48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98" y="30"/>
                    <a:pt x="98" y="30"/>
                    <a:pt x="98" y="30"/>
                  </a:cubicBezTo>
                  <a:cubicBezTo>
                    <a:pt x="99" y="32"/>
                    <a:pt x="101" y="33"/>
                    <a:pt x="103" y="3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3" y="28"/>
                    <a:pt x="124" y="26"/>
                    <a:pt x="124" y="24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59" y="9"/>
                    <a:pt x="159" y="9"/>
                    <a:pt x="159" y="9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6"/>
                    <a:pt x="160" y="28"/>
                    <a:pt x="162" y="28"/>
                  </a:cubicBezTo>
                  <a:cubicBezTo>
                    <a:pt x="180" y="33"/>
                    <a:pt x="180" y="33"/>
                    <a:pt x="180" y="33"/>
                  </a:cubicBezTo>
                  <a:cubicBezTo>
                    <a:pt x="182" y="33"/>
                    <a:pt x="184" y="32"/>
                    <a:pt x="185" y="30"/>
                  </a:cubicBezTo>
                  <a:cubicBezTo>
                    <a:pt x="192" y="18"/>
                    <a:pt x="192" y="18"/>
                    <a:pt x="192" y="18"/>
                  </a:cubicBezTo>
                  <a:cubicBezTo>
                    <a:pt x="223" y="35"/>
                    <a:pt x="223" y="35"/>
                    <a:pt x="223" y="35"/>
                  </a:cubicBezTo>
                  <a:cubicBezTo>
                    <a:pt x="215" y="48"/>
                    <a:pt x="215" y="48"/>
                    <a:pt x="215" y="48"/>
                  </a:cubicBezTo>
                  <a:cubicBezTo>
                    <a:pt x="214" y="50"/>
                    <a:pt x="214" y="53"/>
                    <a:pt x="216" y="54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9" y="67"/>
                    <a:pt x="229" y="67"/>
                    <a:pt x="229" y="67"/>
                  </a:cubicBezTo>
                  <a:cubicBezTo>
                    <a:pt x="231" y="68"/>
                    <a:pt x="233" y="69"/>
                    <a:pt x="235" y="67"/>
                  </a:cubicBezTo>
                  <a:cubicBezTo>
                    <a:pt x="247" y="60"/>
                    <a:pt x="247" y="60"/>
                    <a:pt x="247" y="60"/>
                  </a:cubicBezTo>
                  <a:cubicBezTo>
                    <a:pt x="267" y="94"/>
                    <a:pt x="267" y="94"/>
                    <a:pt x="267" y="94"/>
                  </a:cubicBezTo>
                  <a:cubicBezTo>
                    <a:pt x="269" y="96"/>
                    <a:pt x="272" y="97"/>
                    <a:pt x="274" y="96"/>
                  </a:cubicBezTo>
                  <a:cubicBezTo>
                    <a:pt x="276" y="95"/>
                    <a:pt x="277" y="92"/>
                    <a:pt x="275" y="89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2" y="49"/>
                    <a:pt x="249" y="49"/>
                    <a:pt x="247" y="50"/>
                  </a:cubicBezTo>
                  <a:cubicBezTo>
                    <a:pt x="233" y="58"/>
                    <a:pt x="233" y="58"/>
                    <a:pt x="233" y="58"/>
                  </a:cubicBezTo>
                  <a:cubicBezTo>
                    <a:pt x="229" y="54"/>
                    <a:pt x="229" y="54"/>
                    <a:pt x="229" y="54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33" y="36"/>
                    <a:pt x="233" y="36"/>
                    <a:pt x="233" y="36"/>
                  </a:cubicBezTo>
                  <a:cubicBezTo>
                    <a:pt x="234" y="35"/>
                    <a:pt x="234" y="33"/>
                    <a:pt x="234" y="32"/>
                  </a:cubicBezTo>
                  <a:cubicBezTo>
                    <a:pt x="233" y="31"/>
                    <a:pt x="232" y="30"/>
                    <a:pt x="231" y="29"/>
                  </a:cubicBezTo>
                  <a:cubicBezTo>
                    <a:pt x="193" y="7"/>
                    <a:pt x="193" y="7"/>
                    <a:pt x="193" y="7"/>
                  </a:cubicBezTo>
                  <a:cubicBezTo>
                    <a:pt x="191" y="6"/>
                    <a:pt x="188" y="7"/>
                    <a:pt x="187" y="9"/>
                  </a:cubicBezTo>
                  <a:cubicBezTo>
                    <a:pt x="179" y="23"/>
                    <a:pt x="179" y="23"/>
                    <a:pt x="179" y="23"/>
                  </a:cubicBezTo>
                  <a:cubicBezTo>
                    <a:pt x="168" y="20"/>
                    <a:pt x="168" y="20"/>
                    <a:pt x="168" y="20"/>
                  </a:cubicBezTo>
                  <a:cubicBezTo>
                    <a:pt x="168" y="5"/>
                    <a:pt x="168" y="5"/>
                    <a:pt x="168" y="5"/>
                  </a:cubicBezTo>
                  <a:cubicBezTo>
                    <a:pt x="168" y="2"/>
                    <a:pt x="166" y="0"/>
                    <a:pt x="163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7" y="0"/>
                    <a:pt x="115" y="2"/>
                    <a:pt x="115" y="5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5" y="7"/>
                    <a:pt x="92" y="6"/>
                    <a:pt x="90" y="7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49" y="31"/>
                    <a:pt x="48" y="34"/>
                    <a:pt x="49" y="36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4" y="49"/>
                    <a:pt x="32" y="49"/>
                    <a:pt x="30" y="51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7" y="91"/>
                    <a:pt x="6" y="92"/>
                    <a:pt x="7" y="93"/>
                  </a:cubicBezTo>
                  <a:cubicBezTo>
                    <a:pt x="7" y="94"/>
                    <a:pt x="8" y="95"/>
                    <a:pt x="9" y="96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2" y="109"/>
                    <a:pt x="22" y="109"/>
                    <a:pt x="22" y="109"/>
                  </a:cubicBezTo>
                  <a:cubicBezTo>
                    <a:pt x="22" y="109"/>
                    <a:pt x="22" y="109"/>
                    <a:pt x="22" y="109"/>
                  </a:cubicBezTo>
                  <a:cubicBezTo>
                    <a:pt x="20" y="115"/>
                    <a:pt x="20" y="115"/>
                    <a:pt x="20" y="115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2" y="115"/>
                    <a:pt x="0" y="117"/>
                    <a:pt x="0" y="119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6"/>
                    <a:pt x="2" y="168"/>
                    <a:pt x="4" y="168"/>
                  </a:cubicBezTo>
                  <a:cubicBezTo>
                    <a:pt x="20" y="168"/>
                    <a:pt x="20" y="168"/>
                    <a:pt x="20" y="168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9" y="187"/>
                    <a:pt x="9" y="187"/>
                    <a:pt x="9" y="187"/>
                  </a:cubicBezTo>
                  <a:cubicBezTo>
                    <a:pt x="8" y="188"/>
                    <a:pt x="7" y="189"/>
                    <a:pt x="7" y="190"/>
                  </a:cubicBezTo>
                  <a:cubicBezTo>
                    <a:pt x="6" y="191"/>
                    <a:pt x="7" y="192"/>
                    <a:pt x="7" y="193"/>
                  </a:cubicBezTo>
                  <a:cubicBezTo>
                    <a:pt x="30" y="231"/>
                    <a:pt x="30" y="231"/>
                    <a:pt x="30" y="231"/>
                  </a:cubicBezTo>
                  <a:cubicBezTo>
                    <a:pt x="31" y="232"/>
                    <a:pt x="32" y="233"/>
                    <a:pt x="33" y="233"/>
                  </a:cubicBezTo>
                  <a:cubicBezTo>
                    <a:pt x="34" y="234"/>
                    <a:pt x="36" y="234"/>
                    <a:pt x="37" y="233"/>
                  </a:cubicBezTo>
                  <a:cubicBezTo>
                    <a:pt x="50" y="225"/>
                    <a:pt x="50" y="225"/>
                    <a:pt x="50" y="225"/>
                  </a:cubicBezTo>
                  <a:cubicBezTo>
                    <a:pt x="53" y="229"/>
                    <a:pt x="53" y="229"/>
                    <a:pt x="53" y="229"/>
                  </a:cubicBezTo>
                  <a:cubicBezTo>
                    <a:pt x="53" y="229"/>
                    <a:pt x="53" y="229"/>
                    <a:pt x="54" y="229"/>
                  </a:cubicBezTo>
                  <a:cubicBezTo>
                    <a:pt x="57" y="233"/>
                    <a:pt x="57" y="233"/>
                    <a:pt x="57" y="233"/>
                  </a:cubicBezTo>
                  <a:cubicBezTo>
                    <a:pt x="49" y="246"/>
                    <a:pt x="49" y="246"/>
                    <a:pt x="49" y="246"/>
                  </a:cubicBezTo>
                  <a:cubicBezTo>
                    <a:pt x="48" y="249"/>
                    <a:pt x="49" y="252"/>
                    <a:pt x="51" y="253"/>
                  </a:cubicBezTo>
                  <a:cubicBezTo>
                    <a:pt x="90" y="275"/>
                    <a:pt x="90" y="275"/>
                    <a:pt x="90" y="275"/>
                  </a:cubicBezTo>
                  <a:cubicBezTo>
                    <a:pt x="92" y="276"/>
                    <a:pt x="95" y="275"/>
                    <a:pt x="96" y="273"/>
                  </a:cubicBezTo>
                  <a:cubicBezTo>
                    <a:pt x="104" y="259"/>
                    <a:pt x="104" y="259"/>
                    <a:pt x="104" y="259"/>
                  </a:cubicBezTo>
                  <a:cubicBezTo>
                    <a:pt x="115" y="262"/>
                    <a:pt x="115" y="262"/>
                    <a:pt x="115" y="262"/>
                  </a:cubicBezTo>
                  <a:cubicBezTo>
                    <a:pt x="115" y="279"/>
                    <a:pt x="115" y="279"/>
                    <a:pt x="115" y="279"/>
                  </a:cubicBezTo>
                  <a:cubicBezTo>
                    <a:pt x="115" y="281"/>
                    <a:pt x="117" y="283"/>
                    <a:pt x="119" y="283"/>
                  </a:cubicBezTo>
                  <a:cubicBezTo>
                    <a:pt x="163" y="283"/>
                    <a:pt x="163" y="283"/>
                    <a:pt x="163" y="283"/>
                  </a:cubicBezTo>
                  <a:cubicBezTo>
                    <a:pt x="166" y="283"/>
                    <a:pt x="168" y="281"/>
                    <a:pt x="168" y="279"/>
                  </a:cubicBezTo>
                  <a:cubicBezTo>
                    <a:pt x="168" y="262"/>
                    <a:pt x="168" y="262"/>
                    <a:pt x="168" y="262"/>
                  </a:cubicBezTo>
                  <a:cubicBezTo>
                    <a:pt x="179" y="259"/>
                    <a:pt x="179" y="259"/>
                    <a:pt x="179" y="259"/>
                  </a:cubicBezTo>
                  <a:cubicBezTo>
                    <a:pt x="187" y="273"/>
                    <a:pt x="187" y="273"/>
                    <a:pt x="187" y="273"/>
                  </a:cubicBezTo>
                  <a:cubicBezTo>
                    <a:pt x="188" y="275"/>
                    <a:pt x="191" y="276"/>
                    <a:pt x="193" y="275"/>
                  </a:cubicBezTo>
                  <a:cubicBezTo>
                    <a:pt x="231" y="253"/>
                    <a:pt x="231" y="253"/>
                    <a:pt x="231" y="253"/>
                  </a:cubicBezTo>
                  <a:cubicBezTo>
                    <a:pt x="232" y="252"/>
                    <a:pt x="233" y="251"/>
                    <a:pt x="234" y="250"/>
                  </a:cubicBezTo>
                  <a:cubicBezTo>
                    <a:pt x="234" y="249"/>
                    <a:pt x="234" y="247"/>
                    <a:pt x="233" y="246"/>
                  </a:cubicBezTo>
                  <a:cubicBezTo>
                    <a:pt x="225" y="233"/>
                    <a:pt x="225" y="233"/>
                    <a:pt x="225" y="233"/>
                  </a:cubicBezTo>
                  <a:cubicBezTo>
                    <a:pt x="229" y="229"/>
                    <a:pt x="229" y="229"/>
                    <a:pt x="229" y="229"/>
                  </a:cubicBezTo>
                  <a:cubicBezTo>
                    <a:pt x="229" y="229"/>
                    <a:pt x="229" y="229"/>
                    <a:pt x="229" y="229"/>
                  </a:cubicBezTo>
                  <a:cubicBezTo>
                    <a:pt x="233" y="225"/>
                    <a:pt x="233" y="225"/>
                    <a:pt x="233" y="225"/>
                  </a:cubicBezTo>
                  <a:cubicBezTo>
                    <a:pt x="246" y="233"/>
                    <a:pt x="246" y="233"/>
                    <a:pt x="246" y="233"/>
                  </a:cubicBezTo>
                  <a:cubicBezTo>
                    <a:pt x="248" y="234"/>
                    <a:pt x="249" y="234"/>
                    <a:pt x="250" y="233"/>
                  </a:cubicBezTo>
                  <a:cubicBezTo>
                    <a:pt x="251" y="233"/>
                    <a:pt x="252" y="232"/>
                    <a:pt x="253" y="231"/>
                  </a:cubicBezTo>
                  <a:cubicBezTo>
                    <a:pt x="275" y="193"/>
                    <a:pt x="275" y="193"/>
                    <a:pt x="275" y="193"/>
                  </a:cubicBezTo>
                  <a:cubicBezTo>
                    <a:pt x="277" y="191"/>
                    <a:pt x="276" y="188"/>
                    <a:pt x="274" y="187"/>
                  </a:cubicBezTo>
                  <a:cubicBezTo>
                    <a:pt x="260" y="178"/>
                    <a:pt x="260" y="178"/>
                    <a:pt x="260" y="178"/>
                  </a:cubicBezTo>
                  <a:cubicBezTo>
                    <a:pt x="261" y="174"/>
                    <a:pt x="261" y="174"/>
                    <a:pt x="261" y="174"/>
                  </a:cubicBezTo>
                  <a:cubicBezTo>
                    <a:pt x="261" y="173"/>
                    <a:pt x="261" y="173"/>
                    <a:pt x="261" y="173"/>
                  </a:cubicBezTo>
                  <a:cubicBezTo>
                    <a:pt x="262" y="168"/>
                    <a:pt x="262" y="168"/>
                    <a:pt x="262" y="168"/>
                  </a:cubicBezTo>
                  <a:cubicBezTo>
                    <a:pt x="278" y="168"/>
                    <a:pt x="278" y="168"/>
                    <a:pt x="278" y="168"/>
                  </a:cubicBezTo>
                  <a:cubicBezTo>
                    <a:pt x="281" y="168"/>
                    <a:pt x="283" y="166"/>
                    <a:pt x="283" y="164"/>
                  </a:cubicBezTo>
                  <a:cubicBezTo>
                    <a:pt x="283" y="119"/>
                    <a:pt x="283" y="119"/>
                    <a:pt x="283" y="119"/>
                  </a:cubicBezTo>
                  <a:cubicBezTo>
                    <a:pt x="283" y="117"/>
                    <a:pt x="281" y="115"/>
                    <a:pt x="278" y="115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4"/>
            <p:cNvSpPr>
              <a:spLocks noEditPoints="1"/>
            </p:cNvSpPr>
            <p:nvPr/>
          </p:nvSpPr>
          <p:spPr bwMode="auto">
            <a:xfrm>
              <a:off x="-3238501" y="4470401"/>
              <a:ext cx="215900" cy="255588"/>
            </a:xfrm>
            <a:custGeom>
              <a:avLst/>
              <a:gdLst>
                <a:gd name="T0" fmla="*/ 94 w 165"/>
                <a:gd name="T1" fmla="*/ 19 h 197"/>
                <a:gd name="T2" fmla="*/ 87 w 165"/>
                <a:gd name="T3" fmla="*/ 2 h 197"/>
                <a:gd name="T4" fmla="*/ 84 w 165"/>
                <a:gd name="T5" fmla="*/ 0 h 197"/>
                <a:gd name="T6" fmla="*/ 82 w 165"/>
                <a:gd name="T7" fmla="*/ 0 h 197"/>
                <a:gd name="T8" fmla="*/ 82 w 165"/>
                <a:gd name="T9" fmla="*/ 0 h 197"/>
                <a:gd name="T10" fmla="*/ 78 w 165"/>
                <a:gd name="T11" fmla="*/ 2 h 197"/>
                <a:gd name="T12" fmla="*/ 71 w 165"/>
                <a:gd name="T13" fmla="*/ 19 h 197"/>
                <a:gd name="T14" fmla="*/ 0 w 165"/>
                <a:gd name="T15" fmla="*/ 101 h 197"/>
                <a:gd name="T16" fmla="*/ 23 w 165"/>
                <a:gd name="T17" fmla="*/ 158 h 197"/>
                <a:gd name="T18" fmla="*/ 33 w 165"/>
                <a:gd name="T19" fmla="*/ 174 h 197"/>
                <a:gd name="T20" fmla="*/ 82 w 165"/>
                <a:gd name="T21" fmla="*/ 197 h 197"/>
                <a:gd name="T22" fmla="*/ 82 w 165"/>
                <a:gd name="T23" fmla="*/ 197 h 197"/>
                <a:gd name="T24" fmla="*/ 82 w 165"/>
                <a:gd name="T25" fmla="*/ 197 h 197"/>
                <a:gd name="T26" fmla="*/ 132 w 165"/>
                <a:gd name="T27" fmla="*/ 174 h 197"/>
                <a:gd name="T28" fmla="*/ 142 w 165"/>
                <a:gd name="T29" fmla="*/ 158 h 197"/>
                <a:gd name="T30" fmla="*/ 165 w 165"/>
                <a:gd name="T31" fmla="*/ 101 h 197"/>
                <a:gd name="T32" fmla="*/ 94 w 165"/>
                <a:gd name="T33" fmla="*/ 19 h 197"/>
                <a:gd name="T34" fmla="*/ 9 w 165"/>
                <a:gd name="T35" fmla="*/ 101 h 197"/>
                <a:gd name="T36" fmla="*/ 65 w 165"/>
                <a:gd name="T37" fmla="*/ 29 h 197"/>
                <a:gd name="T38" fmla="*/ 48 w 165"/>
                <a:gd name="T39" fmla="*/ 61 h 197"/>
                <a:gd name="T40" fmla="*/ 19 w 165"/>
                <a:gd name="T41" fmla="*/ 129 h 197"/>
                <a:gd name="T42" fmla="*/ 18 w 165"/>
                <a:gd name="T43" fmla="*/ 136 h 197"/>
                <a:gd name="T44" fmla="*/ 9 w 165"/>
                <a:gd name="T45" fmla="*/ 101 h 197"/>
                <a:gd name="T46" fmla="*/ 125 w 165"/>
                <a:gd name="T47" fmla="*/ 168 h 197"/>
                <a:gd name="T48" fmla="*/ 82 w 165"/>
                <a:gd name="T49" fmla="*/ 187 h 197"/>
                <a:gd name="T50" fmla="*/ 82 w 165"/>
                <a:gd name="T51" fmla="*/ 187 h 197"/>
                <a:gd name="T52" fmla="*/ 82 w 165"/>
                <a:gd name="T53" fmla="*/ 187 h 197"/>
                <a:gd name="T54" fmla="*/ 40 w 165"/>
                <a:gd name="T55" fmla="*/ 168 h 197"/>
                <a:gd name="T56" fmla="*/ 28 w 165"/>
                <a:gd name="T57" fmla="*/ 130 h 197"/>
                <a:gd name="T58" fmla="*/ 56 w 165"/>
                <a:gd name="T59" fmla="*/ 66 h 197"/>
                <a:gd name="T60" fmla="*/ 82 w 165"/>
                <a:gd name="T61" fmla="*/ 16 h 197"/>
                <a:gd name="T62" fmla="*/ 109 w 165"/>
                <a:gd name="T63" fmla="*/ 66 h 197"/>
                <a:gd name="T64" fmla="*/ 137 w 165"/>
                <a:gd name="T65" fmla="*/ 130 h 197"/>
                <a:gd name="T66" fmla="*/ 125 w 165"/>
                <a:gd name="T67" fmla="*/ 168 h 197"/>
                <a:gd name="T68" fmla="*/ 146 w 165"/>
                <a:gd name="T69" fmla="*/ 136 h 197"/>
                <a:gd name="T70" fmla="*/ 146 w 165"/>
                <a:gd name="T71" fmla="*/ 129 h 197"/>
                <a:gd name="T72" fmla="*/ 117 w 165"/>
                <a:gd name="T73" fmla="*/ 61 h 197"/>
                <a:gd name="T74" fmla="*/ 99 w 165"/>
                <a:gd name="T75" fmla="*/ 29 h 197"/>
                <a:gd name="T76" fmla="*/ 156 w 165"/>
                <a:gd name="T77" fmla="*/ 101 h 197"/>
                <a:gd name="T78" fmla="*/ 146 w 165"/>
                <a:gd name="T79" fmla="*/ 13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" h="197">
                  <a:moveTo>
                    <a:pt x="94" y="19"/>
                  </a:moveTo>
                  <a:cubicBezTo>
                    <a:pt x="91" y="14"/>
                    <a:pt x="89" y="8"/>
                    <a:pt x="87" y="2"/>
                  </a:cubicBezTo>
                  <a:cubicBezTo>
                    <a:pt x="86" y="1"/>
                    <a:pt x="85" y="0"/>
                    <a:pt x="84" y="0"/>
                  </a:cubicBezTo>
                  <a:cubicBezTo>
                    <a:pt x="83" y="0"/>
                    <a:pt x="83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0" y="0"/>
                    <a:pt x="79" y="1"/>
                    <a:pt x="78" y="2"/>
                  </a:cubicBezTo>
                  <a:cubicBezTo>
                    <a:pt x="76" y="8"/>
                    <a:pt x="73" y="14"/>
                    <a:pt x="71" y="19"/>
                  </a:cubicBezTo>
                  <a:cubicBezTo>
                    <a:pt x="30" y="25"/>
                    <a:pt x="0" y="59"/>
                    <a:pt x="0" y="101"/>
                  </a:cubicBezTo>
                  <a:cubicBezTo>
                    <a:pt x="0" y="122"/>
                    <a:pt x="8" y="142"/>
                    <a:pt x="23" y="158"/>
                  </a:cubicBezTo>
                  <a:cubicBezTo>
                    <a:pt x="25" y="164"/>
                    <a:pt x="29" y="169"/>
                    <a:pt x="33" y="174"/>
                  </a:cubicBezTo>
                  <a:cubicBezTo>
                    <a:pt x="45" y="188"/>
                    <a:pt x="64" y="197"/>
                    <a:pt x="82" y="197"/>
                  </a:cubicBezTo>
                  <a:cubicBezTo>
                    <a:pt x="82" y="197"/>
                    <a:pt x="82" y="197"/>
                    <a:pt x="82" y="197"/>
                  </a:cubicBezTo>
                  <a:cubicBezTo>
                    <a:pt x="82" y="197"/>
                    <a:pt x="82" y="197"/>
                    <a:pt x="82" y="197"/>
                  </a:cubicBezTo>
                  <a:cubicBezTo>
                    <a:pt x="101" y="197"/>
                    <a:pt x="119" y="188"/>
                    <a:pt x="132" y="174"/>
                  </a:cubicBezTo>
                  <a:cubicBezTo>
                    <a:pt x="136" y="169"/>
                    <a:pt x="139" y="164"/>
                    <a:pt x="142" y="158"/>
                  </a:cubicBezTo>
                  <a:cubicBezTo>
                    <a:pt x="157" y="142"/>
                    <a:pt x="165" y="122"/>
                    <a:pt x="165" y="101"/>
                  </a:cubicBezTo>
                  <a:cubicBezTo>
                    <a:pt x="165" y="59"/>
                    <a:pt x="135" y="25"/>
                    <a:pt x="94" y="19"/>
                  </a:cubicBezTo>
                  <a:close/>
                  <a:moveTo>
                    <a:pt x="9" y="101"/>
                  </a:moveTo>
                  <a:cubicBezTo>
                    <a:pt x="9" y="66"/>
                    <a:pt x="33" y="37"/>
                    <a:pt x="65" y="29"/>
                  </a:cubicBezTo>
                  <a:cubicBezTo>
                    <a:pt x="59" y="41"/>
                    <a:pt x="53" y="51"/>
                    <a:pt x="48" y="61"/>
                  </a:cubicBezTo>
                  <a:cubicBezTo>
                    <a:pt x="34" y="86"/>
                    <a:pt x="21" y="107"/>
                    <a:pt x="19" y="129"/>
                  </a:cubicBezTo>
                  <a:cubicBezTo>
                    <a:pt x="18" y="131"/>
                    <a:pt x="18" y="134"/>
                    <a:pt x="18" y="136"/>
                  </a:cubicBezTo>
                  <a:cubicBezTo>
                    <a:pt x="12" y="126"/>
                    <a:pt x="9" y="113"/>
                    <a:pt x="9" y="101"/>
                  </a:cubicBezTo>
                  <a:close/>
                  <a:moveTo>
                    <a:pt x="125" y="168"/>
                  </a:moveTo>
                  <a:cubicBezTo>
                    <a:pt x="114" y="180"/>
                    <a:pt x="98" y="187"/>
                    <a:pt x="82" y="187"/>
                  </a:cubicBezTo>
                  <a:cubicBezTo>
                    <a:pt x="82" y="187"/>
                    <a:pt x="82" y="187"/>
                    <a:pt x="82" y="187"/>
                  </a:cubicBezTo>
                  <a:cubicBezTo>
                    <a:pt x="82" y="187"/>
                    <a:pt x="82" y="187"/>
                    <a:pt x="82" y="187"/>
                  </a:cubicBezTo>
                  <a:cubicBezTo>
                    <a:pt x="66" y="187"/>
                    <a:pt x="51" y="180"/>
                    <a:pt x="40" y="168"/>
                  </a:cubicBezTo>
                  <a:cubicBezTo>
                    <a:pt x="30" y="157"/>
                    <a:pt x="26" y="143"/>
                    <a:pt x="28" y="130"/>
                  </a:cubicBezTo>
                  <a:cubicBezTo>
                    <a:pt x="30" y="110"/>
                    <a:pt x="42" y="90"/>
                    <a:pt x="56" y="66"/>
                  </a:cubicBezTo>
                  <a:cubicBezTo>
                    <a:pt x="64" y="51"/>
                    <a:pt x="74" y="34"/>
                    <a:pt x="82" y="16"/>
                  </a:cubicBezTo>
                  <a:cubicBezTo>
                    <a:pt x="91" y="34"/>
                    <a:pt x="100" y="51"/>
                    <a:pt x="109" y="66"/>
                  </a:cubicBezTo>
                  <a:cubicBezTo>
                    <a:pt x="122" y="90"/>
                    <a:pt x="134" y="110"/>
                    <a:pt x="137" y="130"/>
                  </a:cubicBezTo>
                  <a:cubicBezTo>
                    <a:pt x="138" y="143"/>
                    <a:pt x="134" y="157"/>
                    <a:pt x="125" y="168"/>
                  </a:cubicBezTo>
                  <a:close/>
                  <a:moveTo>
                    <a:pt x="146" y="136"/>
                  </a:moveTo>
                  <a:cubicBezTo>
                    <a:pt x="146" y="134"/>
                    <a:pt x="146" y="131"/>
                    <a:pt x="146" y="129"/>
                  </a:cubicBezTo>
                  <a:cubicBezTo>
                    <a:pt x="143" y="107"/>
                    <a:pt x="131" y="86"/>
                    <a:pt x="117" y="61"/>
                  </a:cubicBezTo>
                  <a:cubicBezTo>
                    <a:pt x="111" y="51"/>
                    <a:pt x="105" y="41"/>
                    <a:pt x="99" y="29"/>
                  </a:cubicBezTo>
                  <a:cubicBezTo>
                    <a:pt x="132" y="37"/>
                    <a:pt x="156" y="66"/>
                    <a:pt x="156" y="101"/>
                  </a:cubicBezTo>
                  <a:cubicBezTo>
                    <a:pt x="156" y="113"/>
                    <a:pt x="152" y="126"/>
                    <a:pt x="146" y="136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290662" y="3056121"/>
            <a:ext cx="546524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spcBef>
                <a:spcPts val="300"/>
              </a:spcBef>
              <a:spcAft>
                <a:spcPts val="300"/>
              </a:spcAft>
            </a:pPr>
            <a:r>
              <a:rPr lang="ru-RU" sz="16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Қолданылатын</a:t>
            </a:r>
            <a:r>
              <a:rPr lang="ru-RU" sz="16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отын</a:t>
            </a:r>
            <a:r>
              <a:rPr lang="ru-RU" sz="16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түрі</a:t>
            </a:r>
            <a:r>
              <a:rPr lang="ru-RU" sz="16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:</a:t>
            </a:r>
            <a:endParaRPr lang="ru-RU" sz="16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0" algn="just" defTabSz="914400">
              <a:spcBef>
                <a:spcPts val="300"/>
              </a:spcBef>
              <a:spcAft>
                <a:spcPts val="300"/>
              </a:spcAft>
            </a:pPr>
            <a:r>
              <a:rPr lang="ru-RU" sz="16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Негізгі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отын</a:t>
            </a: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- </a:t>
            </a:r>
            <a:r>
              <a:rPr lang="ru-RU" sz="16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Екібастұз</a:t>
            </a: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бассейнінің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көмірі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; </a:t>
            </a:r>
            <a:endParaRPr lang="ru-RU" sz="16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0" algn="just" defTabSz="914400">
              <a:spcBef>
                <a:spcPts val="300"/>
              </a:spcBef>
              <a:spcAft>
                <a:spcPts val="300"/>
              </a:spcAft>
            </a:pPr>
            <a:r>
              <a:rPr lang="ru-RU" sz="16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Тамызық</a:t>
            </a: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отын</a:t>
            </a: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– </a:t>
            </a:r>
            <a:r>
              <a:rPr lang="ru-RU" sz="16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жанғыш</a:t>
            </a: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мазут М-100.</a:t>
            </a:r>
            <a:endParaRPr lang="ru-RU" sz="16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6" name="Group 481"/>
          <p:cNvGrpSpPr/>
          <p:nvPr/>
        </p:nvGrpSpPr>
        <p:grpSpPr>
          <a:xfrm>
            <a:off x="519060" y="1830170"/>
            <a:ext cx="369888" cy="369888"/>
            <a:chOff x="-1550988" y="2722564"/>
            <a:chExt cx="369888" cy="369888"/>
          </a:xfrm>
        </p:grpSpPr>
        <p:sp>
          <p:nvSpPr>
            <p:cNvPr id="27" name="Freeform 397"/>
            <p:cNvSpPr>
              <a:spLocks noEditPoints="1"/>
            </p:cNvSpPr>
            <p:nvPr/>
          </p:nvSpPr>
          <p:spPr bwMode="auto">
            <a:xfrm>
              <a:off x="-1550988" y="2722564"/>
              <a:ext cx="369888" cy="369888"/>
            </a:xfrm>
            <a:custGeom>
              <a:avLst/>
              <a:gdLst>
                <a:gd name="T0" fmla="*/ 271 w 283"/>
                <a:gd name="T1" fmla="*/ 274 h 283"/>
                <a:gd name="T2" fmla="*/ 266 w 283"/>
                <a:gd name="T3" fmla="*/ 0 h 283"/>
                <a:gd name="T4" fmla="*/ 220 w 283"/>
                <a:gd name="T5" fmla="*/ 5 h 283"/>
                <a:gd name="T6" fmla="*/ 225 w 283"/>
                <a:gd name="T7" fmla="*/ 126 h 283"/>
                <a:gd name="T8" fmla="*/ 230 w 283"/>
                <a:gd name="T9" fmla="*/ 60 h 283"/>
                <a:gd name="T10" fmla="*/ 261 w 283"/>
                <a:gd name="T11" fmla="*/ 274 h 283"/>
                <a:gd name="T12" fmla="*/ 242 w 283"/>
                <a:gd name="T13" fmla="*/ 141 h 283"/>
                <a:gd name="T14" fmla="*/ 236 w 283"/>
                <a:gd name="T15" fmla="*/ 136 h 283"/>
                <a:gd name="T16" fmla="*/ 197 w 283"/>
                <a:gd name="T17" fmla="*/ 30 h 283"/>
                <a:gd name="T18" fmla="*/ 152 w 283"/>
                <a:gd name="T19" fmla="*/ 25 h 283"/>
                <a:gd name="T20" fmla="*/ 147 w 283"/>
                <a:gd name="T21" fmla="*/ 121 h 283"/>
                <a:gd name="T22" fmla="*/ 156 w 283"/>
                <a:gd name="T23" fmla="*/ 121 h 283"/>
                <a:gd name="T24" fmla="*/ 188 w 283"/>
                <a:gd name="T25" fmla="*/ 85 h 283"/>
                <a:gd name="T26" fmla="*/ 169 w 283"/>
                <a:gd name="T27" fmla="*/ 159 h 283"/>
                <a:gd name="T28" fmla="*/ 167 w 283"/>
                <a:gd name="T29" fmla="*/ 137 h 283"/>
                <a:gd name="T30" fmla="*/ 95 w 283"/>
                <a:gd name="T31" fmla="*/ 159 h 283"/>
                <a:gd name="T32" fmla="*/ 93 w 283"/>
                <a:gd name="T33" fmla="*/ 137 h 283"/>
                <a:gd name="T34" fmla="*/ 15 w 283"/>
                <a:gd name="T35" fmla="*/ 162 h 283"/>
                <a:gd name="T36" fmla="*/ 12 w 283"/>
                <a:gd name="T37" fmla="*/ 274 h 283"/>
                <a:gd name="T38" fmla="*/ 0 w 283"/>
                <a:gd name="T39" fmla="*/ 279 h 283"/>
                <a:gd name="T40" fmla="*/ 17 w 283"/>
                <a:gd name="T41" fmla="*/ 283 h 283"/>
                <a:gd name="T42" fmla="*/ 278 w 283"/>
                <a:gd name="T43" fmla="*/ 283 h 283"/>
                <a:gd name="T44" fmla="*/ 278 w 283"/>
                <a:gd name="T45" fmla="*/ 274 h 283"/>
                <a:gd name="T46" fmla="*/ 261 w 283"/>
                <a:gd name="T47" fmla="*/ 25 h 283"/>
                <a:gd name="T48" fmla="*/ 230 w 283"/>
                <a:gd name="T49" fmla="*/ 10 h 283"/>
                <a:gd name="T50" fmla="*/ 230 w 283"/>
                <a:gd name="T51" fmla="*/ 50 h 283"/>
                <a:gd name="T52" fmla="*/ 261 w 283"/>
                <a:gd name="T53" fmla="*/ 35 h 283"/>
                <a:gd name="T54" fmla="*/ 230 w 283"/>
                <a:gd name="T55" fmla="*/ 50 h 283"/>
                <a:gd name="T56" fmla="*/ 188 w 283"/>
                <a:gd name="T57" fmla="*/ 51 h 283"/>
                <a:gd name="T58" fmla="*/ 156 w 283"/>
                <a:gd name="T59" fmla="*/ 35 h 283"/>
                <a:gd name="T60" fmla="*/ 156 w 283"/>
                <a:gd name="T61" fmla="*/ 76 h 283"/>
                <a:gd name="T62" fmla="*/ 188 w 283"/>
                <a:gd name="T63" fmla="*/ 60 h 283"/>
                <a:gd name="T64" fmla="*/ 156 w 283"/>
                <a:gd name="T65" fmla="*/ 76 h 283"/>
                <a:gd name="T66" fmla="*/ 85 w 283"/>
                <a:gd name="T67" fmla="*/ 166 h 283"/>
                <a:gd name="T68" fmla="*/ 92 w 283"/>
                <a:gd name="T69" fmla="*/ 171 h 283"/>
                <a:gd name="T70" fmla="*/ 159 w 283"/>
                <a:gd name="T71" fmla="*/ 166 h 283"/>
                <a:gd name="T72" fmla="*/ 165 w 283"/>
                <a:gd name="T73" fmla="*/ 171 h 283"/>
                <a:gd name="T74" fmla="*/ 233 w 283"/>
                <a:gd name="T75" fmla="*/ 274 h 283"/>
                <a:gd name="T76" fmla="*/ 21 w 283"/>
                <a:gd name="T77" fmla="*/ 260 h 283"/>
                <a:gd name="T78" fmla="*/ 130 w 283"/>
                <a:gd name="T79" fmla="*/ 255 h 283"/>
                <a:gd name="T80" fmla="*/ 21 w 283"/>
                <a:gd name="T81" fmla="*/ 250 h 283"/>
                <a:gd name="T82" fmla="*/ 85 w 283"/>
                <a:gd name="T83" fmla="*/ 147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3" h="283">
                  <a:moveTo>
                    <a:pt x="278" y="274"/>
                  </a:moveTo>
                  <a:cubicBezTo>
                    <a:pt x="271" y="274"/>
                    <a:pt x="271" y="274"/>
                    <a:pt x="271" y="274"/>
                  </a:cubicBezTo>
                  <a:cubicBezTo>
                    <a:pt x="271" y="5"/>
                    <a:pt x="271" y="5"/>
                    <a:pt x="271" y="5"/>
                  </a:cubicBezTo>
                  <a:cubicBezTo>
                    <a:pt x="271" y="2"/>
                    <a:pt x="269" y="0"/>
                    <a:pt x="266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2" y="0"/>
                    <a:pt x="220" y="2"/>
                    <a:pt x="220" y="5"/>
                  </a:cubicBezTo>
                  <a:cubicBezTo>
                    <a:pt x="220" y="121"/>
                    <a:pt x="220" y="121"/>
                    <a:pt x="220" y="121"/>
                  </a:cubicBezTo>
                  <a:cubicBezTo>
                    <a:pt x="220" y="124"/>
                    <a:pt x="222" y="126"/>
                    <a:pt x="225" y="126"/>
                  </a:cubicBezTo>
                  <a:cubicBezTo>
                    <a:pt x="228" y="126"/>
                    <a:pt x="230" y="124"/>
                    <a:pt x="230" y="121"/>
                  </a:cubicBezTo>
                  <a:cubicBezTo>
                    <a:pt x="230" y="60"/>
                    <a:pt x="230" y="60"/>
                    <a:pt x="230" y="60"/>
                  </a:cubicBezTo>
                  <a:cubicBezTo>
                    <a:pt x="261" y="60"/>
                    <a:pt x="261" y="60"/>
                    <a:pt x="261" y="60"/>
                  </a:cubicBezTo>
                  <a:cubicBezTo>
                    <a:pt x="261" y="274"/>
                    <a:pt x="261" y="274"/>
                    <a:pt x="261" y="274"/>
                  </a:cubicBezTo>
                  <a:cubicBezTo>
                    <a:pt x="242" y="274"/>
                    <a:pt x="242" y="274"/>
                    <a:pt x="242" y="274"/>
                  </a:cubicBezTo>
                  <a:cubicBezTo>
                    <a:pt x="242" y="141"/>
                    <a:pt x="242" y="141"/>
                    <a:pt x="242" y="141"/>
                  </a:cubicBezTo>
                  <a:cubicBezTo>
                    <a:pt x="242" y="139"/>
                    <a:pt x="241" y="138"/>
                    <a:pt x="240" y="137"/>
                  </a:cubicBezTo>
                  <a:cubicBezTo>
                    <a:pt x="239" y="136"/>
                    <a:pt x="237" y="136"/>
                    <a:pt x="236" y="136"/>
                  </a:cubicBezTo>
                  <a:cubicBezTo>
                    <a:pt x="197" y="150"/>
                    <a:pt x="197" y="150"/>
                    <a:pt x="197" y="150"/>
                  </a:cubicBezTo>
                  <a:cubicBezTo>
                    <a:pt x="197" y="30"/>
                    <a:pt x="197" y="30"/>
                    <a:pt x="197" y="30"/>
                  </a:cubicBezTo>
                  <a:cubicBezTo>
                    <a:pt x="197" y="28"/>
                    <a:pt x="195" y="25"/>
                    <a:pt x="192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49" y="25"/>
                    <a:pt x="147" y="28"/>
                    <a:pt x="147" y="30"/>
                  </a:cubicBezTo>
                  <a:cubicBezTo>
                    <a:pt x="147" y="121"/>
                    <a:pt x="147" y="121"/>
                    <a:pt x="147" y="121"/>
                  </a:cubicBezTo>
                  <a:cubicBezTo>
                    <a:pt x="147" y="124"/>
                    <a:pt x="149" y="126"/>
                    <a:pt x="152" y="126"/>
                  </a:cubicBezTo>
                  <a:cubicBezTo>
                    <a:pt x="154" y="126"/>
                    <a:pt x="156" y="124"/>
                    <a:pt x="156" y="121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88" y="85"/>
                    <a:pt x="188" y="85"/>
                    <a:pt x="188" y="85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69" y="159"/>
                    <a:pt x="169" y="159"/>
                    <a:pt x="169" y="159"/>
                  </a:cubicBezTo>
                  <a:cubicBezTo>
                    <a:pt x="169" y="141"/>
                    <a:pt x="169" y="141"/>
                    <a:pt x="169" y="141"/>
                  </a:cubicBezTo>
                  <a:cubicBezTo>
                    <a:pt x="169" y="139"/>
                    <a:pt x="168" y="138"/>
                    <a:pt x="167" y="137"/>
                  </a:cubicBezTo>
                  <a:cubicBezTo>
                    <a:pt x="166" y="136"/>
                    <a:pt x="164" y="136"/>
                    <a:pt x="162" y="136"/>
                  </a:cubicBezTo>
                  <a:cubicBezTo>
                    <a:pt x="95" y="159"/>
                    <a:pt x="95" y="159"/>
                    <a:pt x="95" y="159"/>
                  </a:cubicBezTo>
                  <a:cubicBezTo>
                    <a:pt x="95" y="141"/>
                    <a:pt x="95" y="141"/>
                    <a:pt x="95" y="141"/>
                  </a:cubicBezTo>
                  <a:cubicBezTo>
                    <a:pt x="95" y="139"/>
                    <a:pt x="94" y="138"/>
                    <a:pt x="93" y="137"/>
                  </a:cubicBezTo>
                  <a:cubicBezTo>
                    <a:pt x="92" y="136"/>
                    <a:pt x="90" y="136"/>
                    <a:pt x="89" y="136"/>
                  </a:cubicBezTo>
                  <a:cubicBezTo>
                    <a:pt x="15" y="162"/>
                    <a:pt x="15" y="162"/>
                    <a:pt x="15" y="162"/>
                  </a:cubicBezTo>
                  <a:cubicBezTo>
                    <a:pt x="13" y="162"/>
                    <a:pt x="12" y="164"/>
                    <a:pt x="12" y="166"/>
                  </a:cubicBezTo>
                  <a:cubicBezTo>
                    <a:pt x="12" y="274"/>
                    <a:pt x="12" y="274"/>
                    <a:pt x="12" y="274"/>
                  </a:cubicBezTo>
                  <a:cubicBezTo>
                    <a:pt x="4" y="274"/>
                    <a:pt x="4" y="274"/>
                    <a:pt x="4" y="274"/>
                  </a:cubicBezTo>
                  <a:cubicBezTo>
                    <a:pt x="2" y="274"/>
                    <a:pt x="0" y="276"/>
                    <a:pt x="0" y="279"/>
                  </a:cubicBezTo>
                  <a:cubicBezTo>
                    <a:pt x="0" y="281"/>
                    <a:pt x="2" y="283"/>
                    <a:pt x="4" y="283"/>
                  </a:cubicBezTo>
                  <a:cubicBezTo>
                    <a:pt x="17" y="283"/>
                    <a:pt x="17" y="283"/>
                    <a:pt x="17" y="283"/>
                  </a:cubicBezTo>
                  <a:cubicBezTo>
                    <a:pt x="237" y="283"/>
                    <a:pt x="237" y="283"/>
                    <a:pt x="237" y="283"/>
                  </a:cubicBezTo>
                  <a:cubicBezTo>
                    <a:pt x="278" y="283"/>
                    <a:pt x="278" y="283"/>
                    <a:pt x="278" y="283"/>
                  </a:cubicBezTo>
                  <a:cubicBezTo>
                    <a:pt x="281" y="283"/>
                    <a:pt x="283" y="281"/>
                    <a:pt x="283" y="279"/>
                  </a:cubicBezTo>
                  <a:cubicBezTo>
                    <a:pt x="283" y="276"/>
                    <a:pt x="281" y="274"/>
                    <a:pt x="278" y="274"/>
                  </a:cubicBezTo>
                  <a:close/>
                  <a:moveTo>
                    <a:pt x="261" y="10"/>
                  </a:moveTo>
                  <a:cubicBezTo>
                    <a:pt x="261" y="25"/>
                    <a:pt x="261" y="25"/>
                    <a:pt x="261" y="25"/>
                  </a:cubicBezTo>
                  <a:cubicBezTo>
                    <a:pt x="230" y="25"/>
                    <a:pt x="230" y="25"/>
                    <a:pt x="230" y="25"/>
                  </a:cubicBezTo>
                  <a:cubicBezTo>
                    <a:pt x="230" y="10"/>
                    <a:pt x="230" y="10"/>
                    <a:pt x="230" y="10"/>
                  </a:cubicBezTo>
                  <a:lnTo>
                    <a:pt x="261" y="10"/>
                  </a:lnTo>
                  <a:close/>
                  <a:moveTo>
                    <a:pt x="230" y="50"/>
                  </a:moveTo>
                  <a:cubicBezTo>
                    <a:pt x="230" y="35"/>
                    <a:pt x="230" y="35"/>
                    <a:pt x="230" y="35"/>
                  </a:cubicBezTo>
                  <a:cubicBezTo>
                    <a:pt x="261" y="35"/>
                    <a:pt x="261" y="35"/>
                    <a:pt x="261" y="35"/>
                  </a:cubicBezTo>
                  <a:cubicBezTo>
                    <a:pt x="261" y="50"/>
                    <a:pt x="261" y="50"/>
                    <a:pt x="261" y="50"/>
                  </a:cubicBezTo>
                  <a:lnTo>
                    <a:pt x="230" y="50"/>
                  </a:lnTo>
                  <a:close/>
                  <a:moveTo>
                    <a:pt x="188" y="35"/>
                  </a:moveTo>
                  <a:cubicBezTo>
                    <a:pt x="188" y="51"/>
                    <a:pt x="188" y="51"/>
                    <a:pt x="188" y="51"/>
                  </a:cubicBezTo>
                  <a:cubicBezTo>
                    <a:pt x="156" y="51"/>
                    <a:pt x="156" y="51"/>
                    <a:pt x="156" y="51"/>
                  </a:cubicBezTo>
                  <a:cubicBezTo>
                    <a:pt x="156" y="35"/>
                    <a:pt x="156" y="35"/>
                    <a:pt x="156" y="35"/>
                  </a:cubicBezTo>
                  <a:lnTo>
                    <a:pt x="188" y="35"/>
                  </a:lnTo>
                  <a:close/>
                  <a:moveTo>
                    <a:pt x="156" y="76"/>
                  </a:moveTo>
                  <a:cubicBezTo>
                    <a:pt x="156" y="60"/>
                    <a:pt x="156" y="60"/>
                    <a:pt x="156" y="60"/>
                  </a:cubicBezTo>
                  <a:cubicBezTo>
                    <a:pt x="188" y="60"/>
                    <a:pt x="188" y="60"/>
                    <a:pt x="188" y="60"/>
                  </a:cubicBezTo>
                  <a:cubicBezTo>
                    <a:pt x="188" y="76"/>
                    <a:pt x="188" y="76"/>
                    <a:pt x="188" y="76"/>
                  </a:cubicBezTo>
                  <a:lnTo>
                    <a:pt x="156" y="76"/>
                  </a:lnTo>
                  <a:close/>
                  <a:moveTo>
                    <a:pt x="85" y="147"/>
                  </a:moveTo>
                  <a:cubicBezTo>
                    <a:pt x="85" y="166"/>
                    <a:pt x="85" y="166"/>
                    <a:pt x="85" y="166"/>
                  </a:cubicBezTo>
                  <a:cubicBezTo>
                    <a:pt x="85" y="168"/>
                    <a:pt x="86" y="169"/>
                    <a:pt x="87" y="170"/>
                  </a:cubicBezTo>
                  <a:cubicBezTo>
                    <a:pt x="89" y="171"/>
                    <a:pt x="90" y="171"/>
                    <a:pt x="92" y="171"/>
                  </a:cubicBezTo>
                  <a:cubicBezTo>
                    <a:pt x="159" y="147"/>
                    <a:pt x="159" y="147"/>
                    <a:pt x="159" y="147"/>
                  </a:cubicBezTo>
                  <a:cubicBezTo>
                    <a:pt x="159" y="166"/>
                    <a:pt x="159" y="166"/>
                    <a:pt x="159" y="166"/>
                  </a:cubicBezTo>
                  <a:cubicBezTo>
                    <a:pt x="159" y="168"/>
                    <a:pt x="160" y="169"/>
                    <a:pt x="161" y="170"/>
                  </a:cubicBezTo>
                  <a:cubicBezTo>
                    <a:pt x="162" y="171"/>
                    <a:pt x="164" y="171"/>
                    <a:pt x="165" y="171"/>
                  </a:cubicBezTo>
                  <a:cubicBezTo>
                    <a:pt x="233" y="147"/>
                    <a:pt x="233" y="147"/>
                    <a:pt x="233" y="147"/>
                  </a:cubicBezTo>
                  <a:cubicBezTo>
                    <a:pt x="233" y="274"/>
                    <a:pt x="233" y="274"/>
                    <a:pt x="233" y="274"/>
                  </a:cubicBezTo>
                  <a:cubicBezTo>
                    <a:pt x="21" y="274"/>
                    <a:pt x="21" y="274"/>
                    <a:pt x="21" y="274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126" y="260"/>
                    <a:pt x="126" y="260"/>
                    <a:pt x="126" y="260"/>
                  </a:cubicBezTo>
                  <a:cubicBezTo>
                    <a:pt x="128" y="260"/>
                    <a:pt x="130" y="257"/>
                    <a:pt x="130" y="255"/>
                  </a:cubicBezTo>
                  <a:cubicBezTo>
                    <a:pt x="130" y="252"/>
                    <a:pt x="128" y="250"/>
                    <a:pt x="126" y="250"/>
                  </a:cubicBezTo>
                  <a:cubicBezTo>
                    <a:pt x="21" y="250"/>
                    <a:pt x="21" y="250"/>
                    <a:pt x="21" y="250"/>
                  </a:cubicBezTo>
                  <a:cubicBezTo>
                    <a:pt x="21" y="169"/>
                    <a:pt x="21" y="169"/>
                    <a:pt x="21" y="169"/>
                  </a:cubicBezTo>
                  <a:lnTo>
                    <a:pt x="85" y="147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98"/>
            <p:cNvSpPr>
              <a:spLocks noEditPoints="1"/>
            </p:cNvSpPr>
            <p:nvPr/>
          </p:nvSpPr>
          <p:spPr bwMode="auto">
            <a:xfrm>
              <a:off x="-1511301" y="2960689"/>
              <a:ext cx="80963" cy="41275"/>
            </a:xfrm>
            <a:custGeom>
              <a:avLst/>
              <a:gdLst>
                <a:gd name="T0" fmla="*/ 5 w 61"/>
                <a:gd name="T1" fmla="*/ 32 h 32"/>
                <a:gd name="T2" fmla="*/ 57 w 61"/>
                <a:gd name="T3" fmla="*/ 32 h 32"/>
                <a:gd name="T4" fmla="*/ 61 w 61"/>
                <a:gd name="T5" fmla="*/ 27 h 32"/>
                <a:gd name="T6" fmla="*/ 61 w 61"/>
                <a:gd name="T7" fmla="*/ 5 h 32"/>
                <a:gd name="T8" fmla="*/ 57 w 61"/>
                <a:gd name="T9" fmla="*/ 0 h 32"/>
                <a:gd name="T10" fmla="*/ 5 w 61"/>
                <a:gd name="T11" fmla="*/ 0 h 32"/>
                <a:gd name="T12" fmla="*/ 0 w 61"/>
                <a:gd name="T13" fmla="*/ 5 h 32"/>
                <a:gd name="T14" fmla="*/ 0 w 61"/>
                <a:gd name="T15" fmla="*/ 27 h 32"/>
                <a:gd name="T16" fmla="*/ 5 w 61"/>
                <a:gd name="T17" fmla="*/ 32 h 32"/>
                <a:gd name="T18" fmla="*/ 10 w 61"/>
                <a:gd name="T19" fmla="*/ 10 h 32"/>
                <a:gd name="T20" fmla="*/ 52 w 61"/>
                <a:gd name="T21" fmla="*/ 10 h 32"/>
                <a:gd name="T22" fmla="*/ 52 w 61"/>
                <a:gd name="T23" fmla="*/ 23 h 32"/>
                <a:gd name="T24" fmla="*/ 10 w 61"/>
                <a:gd name="T25" fmla="*/ 23 h 32"/>
                <a:gd name="T26" fmla="*/ 10 w 61"/>
                <a:gd name="T27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32">
                  <a:moveTo>
                    <a:pt x="5" y="32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59" y="32"/>
                    <a:pt x="61" y="30"/>
                    <a:pt x="61" y="27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2"/>
                    <a:pt x="59" y="0"/>
                    <a:pt x="5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2" y="32"/>
                    <a:pt x="5" y="32"/>
                  </a:cubicBezTo>
                  <a:close/>
                  <a:moveTo>
                    <a:pt x="10" y="10"/>
                  </a:moveTo>
                  <a:cubicBezTo>
                    <a:pt x="52" y="10"/>
                    <a:pt x="52" y="10"/>
                    <a:pt x="52" y="10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10" y="23"/>
                    <a:pt x="10" y="23"/>
                    <a:pt x="10" y="23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99"/>
            <p:cNvSpPr>
              <a:spLocks noEditPoints="1"/>
            </p:cNvSpPr>
            <p:nvPr/>
          </p:nvSpPr>
          <p:spPr bwMode="auto">
            <a:xfrm>
              <a:off x="-1363663" y="3013076"/>
              <a:ext cx="98425" cy="60325"/>
            </a:xfrm>
            <a:custGeom>
              <a:avLst/>
              <a:gdLst>
                <a:gd name="T0" fmla="*/ 5 w 75"/>
                <a:gd name="T1" fmla="*/ 46 h 46"/>
                <a:gd name="T2" fmla="*/ 10 w 75"/>
                <a:gd name="T3" fmla="*/ 42 h 46"/>
                <a:gd name="T4" fmla="*/ 10 w 75"/>
                <a:gd name="T5" fmla="*/ 41 h 46"/>
                <a:gd name="T6" fmla="*/ 65 w 75"/>
                <a:gd name="T7" fmla="*/ 41 h 46"/>
                <a:gd name="T8" fmla="*/ 65 w 75"/>
                <a:gd name="T9" fmla="*/ 42 h 46"/>
                <a:gd name="T10" fmla="*/ 70 w 75"/>
                <a:gd name="T11" fmla="*/ 46 h 46"/>
                <a:gd name="T12" fmla="*/ 75 w 75"/>
                <a:gd name="T13" fmla="*/ 42 h 46"/>
                <a:gd name="T14" fmla="*/ 75 w 75"/>
                <a:gd name="T15" fmla="*/ 5 h 46"/>
                <a:gd name="T16" fmla="*/ 70 w 75"/>
                <a:gd name="T17" fmla="*/ 0 h 46"/>
                <a:gd name="T18" fmla="*/ 5 w 75"/>
                <a:gd name="T19" fmla="*/ 0 h 46"/>
                <a:gd name="T20" fmla="*/ 0 w 75"/>
                <a:gd name="T21" fmla="*/ 5 h 46"/>
                <a:gd name="T22" fmla="*/ 0 w 75"/>
                <a:gd name="T23" fmla="*/ 42 h 46"/>
                <a:gd name="T24" fmla="*/ 5 w 75"/>
                <a:gd name="T25" fmla="*/ 46 h 46"/>
                <a:gd name="T26" fmla="*/ 10 w 75"/>
                <a:gd name="T27" fmla="*/ 31 h 46"/>
                <a:gd name="T28" fmla="*/ 10 w 75"/>
                <a:gd name="T29" fmla="*/ 26 h 46"/>
                <a:gd name="T30" fmla="*/ 65 w 75"/>
                <a:gd name="T31" fmla="*/ 26 h 46"/>
                <a:gd name="T32" fmla="*/ 65 w 75"/>
                <a:gd name="T33" fmla="*/ 31 h 46"/>
                <a:gd name="T34" fmla="*/ 10 w 75"/>
                <a:gd name="T35" fmla="*/ 31 h 46"/>
                <a:gd name="T36" fmla="*/ 65 w 75"/>
                <a:gd name="T37" fmla="*/ 10 h 46"/>
                <a:gd name="T38" fmla="*/ 65 w 75"/>
                <a:gd name="T39" fmla="*/ 16 h 46"/>
                <a:gd name="T40" fmla="*/ 10 w 75"/>
                <a:gd name="T41" fmla="*/ 16 h 46"/>
                <a:gd name="T42" fmla="*/ 10 w 75"/>
                <a:gd name="T43" fmla="*/ 10 h 46"/>
                <a:gd name="T44" fmla="*/ 65 w 75"/>
                <a:gd name="T45" fmla="*/ 1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5" h="46">
                  <a:moveTo>
                    <a:pt x="5" y="46"/>
                  </a:moveTo>
                  <a:cubicBezTo>
                    <a:pt x="8" y="46"/>
                    <a:pt x="10" y="44"/>
                    <a:pt x="10" y="42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5" y="44"/>
                    <a:pt x="67" y="46"/>
                    <a:pt x="70" y="46"/>
                  </a:cubicBezTo>
                  <a:cubicBezTo>
                    <a:pt x="73" y="46"/>
                    <a:pt x="75" y="44"/>
                    <a:pt x="75" y="42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2"/>
                    <a:pt x="73" y="0"/>
                    <a:pt x="7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4"/>
                    <a:pt x="3" y="46"/>
                    <a:pt x="5" y="46"/>
                  </a:cubicBezTo>
                  <a:close/>
                  <a:moveTo>
                    <a:pt x="10" y="31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31"/>
                    <a:pt x="65" y="31"/>
                    <a:pt x="65" y="31"/>
                  </a:cubicBezTo>
                  <a:lnTo>
                    <a:pt x="10" y="31"/>
                  </a:lnTo>
                  <a:close/>
                  <a:moveTo>
                    <a:pt x="65" y="10"/>
                  </a:moveTo>
                  <a:cubicBezTo>
                    <a:pt x="65" y="16"/>
                    <a:pt x="65" y="16"/>
                    <a:pt x="65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0"/>
                    <a:pt x="10" y="10"/>
                    <a:pt x="10" y="10"/>
                  </a:cubicBezTo>
                  <a:lnTo>
                    <a:pt x="65" y="1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625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802934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76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b="0" dirty="0" smtClean="0">
                <a:solidFill>
                  <a:schemeClr val="accent1"/>
                </a:solidFill>
              </a:rPr>
              <a:t>ЕЭК: </a:t>
            </a:r>
            <a:r>
              <a:rPr lang="ru-RU" dirty="0"/>
              <a:t>2025 </a:t>
            </a:r>
            <a:r>
              <a:rPr lang="ru-RU" dirty="0" err="1"/>
              <a:t>жылдың</a:t>
            </a:r>
            <a:r>
              <a:rPr lang="ru-RU" dirty="0"/>
              <a:t> </a:t>
            </a:r>
            <a:r>
              <a:rPr lang="ru-RU" dirty="0" err="1"/>
              <a:t>қорытындысы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2025 </a:t>
            </a:r>
            <a:r>
              <a:rPr lang="ru-RU" dirty="0" err="1"/>
              <a:t>жылға</a:t>
            </a:r>
            <a:r>
              <a:rPr lang="ru-RU" dirty="0"/>
              <a:t> </a:t>
            </a:r>
            <a:r>
              <a:rPr lang="ru-RU" dirty="0" err="1"/>
              <a:t>бекітілген</a:t>
            </a:r>
            <a:r>
              <a:rPr lang="ru-RU" dirty="0"/>
              <a:t> </a:t>
            </a:r>
            <a:r>
              <a:rPr lang="ru-RU" dirty="0" err="1"/>
              <a:t>инвестициялық</a:t>
            </a:r>
            <a:r>
              <a:rPr lang="ru-RU" dirty="0"/>
              <a:t> </a:t>
            </a:r>
            <a:r>
              <a:rPr lang="ru-RU" dirty="0" err="1"/>
              <a:t>бағдарламаның</a:t>
            </a:r>
            <a:r>
              <a:rPr lang="ru-RU" dirty="0"/>
              <a:t> </a:t>
            </a:r>
            <a:r>
              <a:rPr lang="ru-RU" dirty="0" err="1"/>
              <a:t>орындалуы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endParaRPr lang="ru-RU" b="0" dirty="0">
              <a:solidFill>
                <a:schemeClr val="accent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474897"/>
              </p:ext>
            </p:extLst>
          </p:nvPr>
        </p:nvGraphicFramePr>
        <p:xfrm>
          <a:off x="63374" y="923452"/>
          <a:ext cx="12041111" cy="5979534"/>
        </p:xfrm>
        <a:graphic>
          <a:graphicData uri="http://schemas.openxmlformats.org/drawingml/2006/table">
            <a:tbl>
              <a:tblPr/>
              <a:tblGrid>
                <a:gridCol w="202097"/>
                <a:gridCol w="839970"/>
                <a:gridCol w="1274656"/>
                <a:gridCol w="390620"/>
                <a:gridCol w="411180"/>
                <a:gridCol w="442017"/>
                <a:gridCol w="462576"/>
                <a:gridCol w="555092"/>
                <a:gridCol w="516519"/>
                <a:gridCol w="511124"/>
                <a:gridCol w="495601"/>
                <a:gridCol w="656006"/>
                <a:gridCol w="596210"/>
                <a:gridCol w="318664"/>
                <a:gridCol w="339223"/>
                <a:gridCol w="318664"/>
                <a:gridCol w="328943"/>
                <a:gridCol w="267267"/>
                <a:gridCol w="308384"/>
                <a:gridCol w="328944"/>
                <a:gridCol w="246707"/>
                <a:gridCol w="277546"/>
                <a:gridCol w="267266"/>
                <a:gridCol w="267267"/>
                <a:gridCol w="503695"/>
                <a:gridCol w="914873"/>
              </a:tblGrid>
              <a:tr h="458221">
                <a:tc rowSpan="3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№ р/с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Реттеліп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көрсетілетін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қызметтерді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ұсынудың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жоспарлы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және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нақты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көлемі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туралы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ақпарат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Пайда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мен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залал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туралы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есеп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Инвестициялық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бағдарламаның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сомасы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Инвестициялық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бағдарламаны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қаржыландырудың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нақты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шарттары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мен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мөлшері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туралы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ақпарат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мың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теңге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Инвестициялық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бағдарламаны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орындаудың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нақты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көрсеткіштерін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инвестициялық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бағдарламада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бекітілген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көрсеткіштермен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салыстыру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туралы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ақпарат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**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Бекітілген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инвестициялық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бағдарламада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қол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жеткізілген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нақты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көрсеткіштердің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көрсеткіштерден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ауытқу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себептерін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түсіндіру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Көрсетілетін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реттеліп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көрсетілетін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қызметтердің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сапасы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мен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сенімділігін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және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қызметтің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тиімділігін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арттыруды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бағалау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5517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Реттелетін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қызметтердің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атауы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және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қызмет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көрсетілетін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аумақ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Іс-шаралардың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атауы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Өлшем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бірлігі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Табиғи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көрсеткіштердегі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саны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Инвестициялық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бағдарлама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шеңберінде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қызмет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көрсету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кезеңі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Жоспар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Дерек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Ауытқу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Ауытқу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себептері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Меншікті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қаражат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мың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теңге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Қарыз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қаражаты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Бюджет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қаражаты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583170" rtl="0" eaLnBrk="1" fontAlgn="ctr" latinLnBrk="0" hangingPunct="1"/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Бекітілген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инвестициялық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бағдарламаға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байланысты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іске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асыру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жылдары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бойынша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өндірістік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көрсеткіштерді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жақсарту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% </a:t>
                      </a:r>
                      <a:endParaRPr lang="ru-RU" sz="6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Бекітілген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инвестициялық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бағдарламаға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байланысты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іске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асыру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жылдары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бойынша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негізгі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қорлардың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активтердің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)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тозуын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физикалық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)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төмендету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, % 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Бекітілген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инвестициялық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бағдарламаға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байланысты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іске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асыру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жылдары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бойынша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шығындарды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азайту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, % 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Бекітілген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инвестициялық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бағдарламаға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байланысты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іске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асыру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жылдары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бойынша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апаттылықты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төмендету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74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k-KZ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Жоспар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Дерек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Амортизация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Пайда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Өткен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жылдың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дерегі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Ағымдағы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жылдың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дерегі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Өткен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жылдың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дерегі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Ағымдағы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жылдың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дерегі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k-KZ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Жоспар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k-KZ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Дерек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Өткен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жылдың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дерегі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Ағымдағы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жылдың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дерегі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5888"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22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23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26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399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Жылу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энергиясын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өндіру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2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блоктардың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негізгі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және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ең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жоғары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қазандықтарын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күрделі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жөндеу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k-KZ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дана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94 234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9 461,60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684,75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223,15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ТМҚ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жұмыс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көлемін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құнын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ұлғайту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13 810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бекітілген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инвестициялық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бағдарламамен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белгіленбеген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бекітілген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инвестициялық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бағдарламамен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белгіленбеген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10%</a:t>
                      </a:r>
                      <a:endParaRPr lang="ru-RU" sz="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бекітілген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инвестициялық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бағдарламамен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белгіленбеген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endParaRPr lang="ru-RU" sz="800" b="0" i="0" u="none" strike="noStrike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Ауытқулар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жоқ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Орындалған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жұмыстар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Электр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станциясының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негізгі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құралдарын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жұмыс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күйінде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ұстауға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бағытталған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бұл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тұтынушыларға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үздіксіз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жылу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беруді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қамтамасыз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етуге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мүмкіндік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береді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6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4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блоктардың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негізгі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және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ең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жоғары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қазандықтарын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күрделі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жөндеу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k-KZ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дана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8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just" fontAlgn="ctr"/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58317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9059,40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58317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217,49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58317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158,09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-24%</a:t>
                      </a:r>
                      <a:endParaRPr lang="ru-RU" sz="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520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СН-3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сорғы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байлау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құбырларын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және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бекіту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арматурасын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күрделі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жөндеу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k-KZ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дана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just" fontAlgn="ctr"/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58317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1112,30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58317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1 751,25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58317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638,95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2,7%</a:t>
                      </a:r>
                      <a:endParaRPr lang="ru-RU" sz="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5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желілік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сорғыны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күрделі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жөндеу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СН-5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сорғы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байлау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құбырларын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және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бекіту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арматурасын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күрделі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жөндеу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kk-KZ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дана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just" fontAlgn="ctr"/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4 141,00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437,26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296,26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37%</a:t>
                      </a:r>
                      <a:endParaRPr lang="ru-RU" sz="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12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4175"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6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желілік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сорғыны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күрделі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жөндеу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k-KZ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дана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just" fontAlgn="ctr"/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3 028,70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686,02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 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657,32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30.2%</a:t>
                      </a:r>
                      <a:endParaRPr lang="ru-RU" sz="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170"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ЖАЛПЫ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-94 234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26 803,00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41 776,8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14 973,8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-</a:t>
                      </a:r>
                    </a:p>
                    <a:p>
                      <a:pPr algn="l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13 810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 -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 -</a:t>
                      </a: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 -</a:t>
                      </a: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39089" y="6373640"/>
          <a:ext cx="208280" cy="266383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81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82514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27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b="0" dirty="0">
                <a:solidFill>
                  <a:schemeClr val="accent1"/>
                </a:solidFill>
              </a:rPr>
              <a:t>ЕЭК: </a:t>
            </a:r>
            <a:r>
              <a:rPr lang="ru-RU" dirty="0"/>
              <a:t>2025 </a:t>
            </a:r>
            <a:r>
              <a:rPr lang="ru-RU" dirty="0" err="1"/>
              <a:t>жылғы</a:t>
            </a:r>
            <a:r>
              <a:rPr lang="ru-RU" dirty="0"/>
              <a:t> </a:t>
            </a:r>
            <a:r>
              <a:rPr lang="ru-RU" dirty="0" err="1"/>
              <a:t>жылу</a:t>
            </a:r>
            <a:r>
              <a:rPr lang="ru-RU" dirty="0"/>
              <a:t> </a:t>
            </a:r>
            <a:r>
              <a:rPr lang="ru-RU" dirty="0" err="1"/>
              <a:t>энергиясын</a:t>
            </a:r>
            <a:r>
              <a:rPr lang="ru-RU" dirty="0"/>
              <a:t> </a:t>
            </a:r>
            <a:r>
              <a:rPr lang="ru-RU" dirty="0" err="1"/>
              <a:t>өндіру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бекітілген</a:t>
            </a:r>
            <a:r>
              <a:rPr lang="ru-RU" dirty="0"/>
              <a:t> </a:t>
            </a:r>
            <a:r>
              <a:rPr lang="ru-RU" dirty="0" err="1"/>
              <a:t>тарифтік</a:t>
            </a:r>
            <a:r>
              <a:rPr lang="ru-RU" dirty="0"/>
              <a:t> </a:t>
            </a:r>
            <a:r>
              <a:rPr lang="ru-RU" dirty="0" err="1"/>
              <a:t>сметаның</a:t>
            </a:r>
            <a:r>
              <a:rPr lang="ru-RU" dirty="0"/>
              <a:t> </a:t>
            </a:r>
            <a:r>
              <a:rPr lang="ru-RU" dirty="0" err="1"/>
              <a:t>бап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орындалуы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endParaRPr lang="ru-RU" b="0" dirty="0">
              <a:solidFill>
                <a:schemeClr val="accent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656087"/>
              </p:ext>
            </p:extLst>
          </p:nvPr>
        </p:nvGraphicFramePr>
        <p:xfrm>
          <a:off x="427091" y="901897"/>
          <a:ext cx="11170398" cy="4968818"/>
        </p:xfrm>
        <a:graphic>
          <a:graphicData uri="http://schemas.openxmlformats.org/drawingml/2006/table">
            <a:tbl>
              <a:tblPr/>
              <a:tblGrid>
                <a:gridCol w="3496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659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64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470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154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758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70218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482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№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Тарифтік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смета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көрсеткіштерінің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атауы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Өлшем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бірлігі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83170" rtl="0" eaLnBrk="1" fontAlgn="ctr" latinLnBrk="0" hangingPunct="1"/>
                      <a:r>
                        <a:rPr lang="ru-RU" sz="9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Тарифтік</a:t>
                      </a:r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сметада</a:t>
                      </a:r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көзделген</a:t>
                      </a:r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(27.11.2025 </a:t>
                      </a:r>
                      <a:r>
                        <a:rPr lang="ru-RU" sz="9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жылғы</a:t>
                      </a:r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№ 105-НҚ </a:t>
                      </a:r>
                      <a:r>
                        <a:rPr lang="ru-RU" sz="9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бұйрығы</a:t>
                      </a:r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)</a:t>
                      </a:r>
                      <a:endParaRPr lang="ru-RU" sz="9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83170" rtl="0" eaLnBrk="1" fontAlgn="ctr" latinLnBrk="0" hangingPunct="1"/>
                      <a:r>
                        <a:rPr lang="ru-RU" sz="9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Тарифтік</a:t>
                      </a:r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сметаның</a:t>
                      </a:r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нақты</a:t>
                      </a:r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қалыптасқан</a:t>
                      </a:r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көрсеткіштері</a:t>
                      </a:r>
                      <a:endParaRPr lang="ru-RU" sz="9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Ауытқулар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, %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Ауытқу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себептері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65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I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Тауарларды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өндіруге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және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қызмет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көрсетуге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арналған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шығындар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,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барлығы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мың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теңге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64 450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166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902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163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82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Материалдық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шығындар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,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барлығы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мың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теңге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41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476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79 714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92                                  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16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1.1.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шикізат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және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материалдар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30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885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192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Шикізат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пен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материалдар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бағасының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өсуі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07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1.2.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жанармай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41 173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78 829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91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Көмір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өндірудің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өзіндік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құнын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, ТЖ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тарифін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ұлғайту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7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Еңбекақы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төлеу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шығындары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,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барлығы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мың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теңге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3 808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9072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                              138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82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Оның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ішінде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: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26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2.1.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өндірістік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жұмысшылардың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еңбекақысы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3 290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7439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126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Өсім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2025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жылы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орташа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айлық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жалақының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өсуіне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байланысты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болды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75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2.2.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әлеуметтік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салық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және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міндетті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сақтандыру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301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684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127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Нақты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шығындар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нормативтен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аспайтын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нақты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сан мен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заңнама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талаптарына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сәйкес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мөлшерлемелер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негізінде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қалыптасты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39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2.3.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міндетті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кәсіби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аударымдар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зейнетақы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жарналары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3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744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459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Өсім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жалақының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өсуіне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байланысты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болды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31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2.4.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Міндетті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медициналық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сақтандыруға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аударымдар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83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205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146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Өсім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2022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жылғы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1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қаңтардан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бастап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МӘМС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мөлшерлемесінің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өсуі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есебінен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орын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алды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.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152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3.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Амортизация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мың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теңге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13 810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70 019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                                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407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Ұлғаю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объектілерді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күрделі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жөндеуден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кейін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пайдалануға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беру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есебінен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болды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639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Жөндеу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мың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теңге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775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7 183</a:t>
                      </a:r>
                      <a:endParaRPr lang="ru-RU" sz="900" b="1" i="0" u="none" strike="noStrike" dirty="0">
                        <a:solidFill>
                          <a:schemeClr val="accent5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50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Өсім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материалдар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,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бөлшектер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,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қызметтер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бағасының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өсуіне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байланысты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782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Басқа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шығындар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581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914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57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547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5.1.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Жерді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жалға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алу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(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жер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ресурстарын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пайдаланғаны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үшін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төлем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)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63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133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Өсім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2024-2025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жылдары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жаңа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жер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учаскелерін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жалға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алуға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байланысты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жер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учаскелерін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жалға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алудың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жаңа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шарттарын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жасасумен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байланысты</a:t>
                      </a:r>
                      <a:endParaRPr lang="ru-RU" sz="9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660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5.2.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Су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ақысы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(су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ресурстарын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пайдалану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ақысы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Өсім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АЕК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өсімі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есебінен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болды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43539419"/>
                  </a:ext>
                </a:extLst>
              </a:tr>
              <a:tr h="1629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5.3.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салық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төлемдері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мен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алымдары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Мүлік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салығының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өсуі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ғимараттар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мен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құрылыстарды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күрделі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жөндеудің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құнын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капиталдандыру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есебінен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болды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22136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05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673216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54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ЕЭК: 2025 </a:t>
            </a:r>
            <a:r>
              <a:rPr lang="ru-RU" dirty="0" err="1"/>
              <a:t>жылғы</a:t>
            </a:r>
            <a:r>
              <a:rPr lang="ru-RU" dirty="0"/>
              <a:t> </a:t>
            </a:r>
            <a:r>
              <a:rPr lang="ru-RU" dirty="0" err="1"/>
              <a:t>жылу</a:t>
            </a:r>
            <a:r>
              <a:rPr lang="ru-RU" dirty="0"/>
              <a:t> </a:t>
            </a:r>
            <a:r>
              <a:rPr lang="ru-RU" dirty="0" err="1"/>
              <a:t>энергиясын</a:t>
            </a:r>
            <a:r>
              <a:rPr lang="ru-RU" dirty="0"/>
              <a:t> </a:t>
            </a:r>
            <a:r>
              <a:rPr lang="ru-RU" dirty="0" err="1"/>
              <a:t>өндіру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бекітілген</a:t>
            </a:r>
            <a:r>
              <a:rPr lang="ru-RU" dirty="0"/>
              <a:t> </a:t>
            </a:r>
            <a:r>
              <a:rPr lang="ru-RU" dirty="0" err="1"/>
              <a:t>тарифтік</a:t>
            </a:r>
            <a:r>
              <a:rPr lang="ru-RU" dirty="0"/>
              <a:t> </a:t>
            </a:r>
            <a:r>
              <a:rPr lang="ru-RU" dirty="0" err="1"/>
              <a:t>сметаның</a:t>
            </a:r>
            <a:r>
              <a:rPr lang="ru-RU" dirty="0"/>
              <a:t> </a:t>
            </a:r>
            <a:r>
              <a:rPr lang="ru-RU" dirty="0" err="1"/>
              <a:t>бап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орындалуы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есеп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841609"/>
              </p:ext>
            </p:extLst>
          </p:nvPr>
        </p:nvGraphicFramePr>
        <p:xfrm>
          <a:off x="248355" y="1783849"/>
          <a:ext cx="11535611" cy="3157136"/>
        </p:xfrm>
        <a:graphic>
          <a:graphicData uri="http://schemas.openxmlformats.org/drawingml/2006/table">
            <a:tbl>
              <a:tblPr/>
              <a:tblGrid>
                <a:gridCol w="3454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988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7483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1775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86508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611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Кезең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шығыстары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барлығы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4 288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7 562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11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Жалпы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және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әкімшілік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шығыстар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барлығы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4 275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7 228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37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6.1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әкімшілік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персоналдың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жалақысы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2 071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529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Шығындардың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өсуі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жалақының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өсуіне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байланысты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болды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11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6.2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әлеуметтік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салық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және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әлеуметтік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аударымдар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535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56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6.3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Міндетті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медициналық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сақтандыруға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аударымдар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589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10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6.4.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Үшінші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тарап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ұйымдарының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қызметтері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теңге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4 498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endParaRPr lang="ru-RU" sz="9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915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6.4.1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ЭСП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ұсыну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жөніндегі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қызметтер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416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4 408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Шығындардың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өсуі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ЭСП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қызметтерінің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құнын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ұлғайту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есебінен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болды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915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6.4.2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Инвестициялық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бағдарламаның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техникалық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сараптамасы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жөніндегі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қызметтер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теңге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Ауытқулар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жоқ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572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Іске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асыру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бойынша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шығыстар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2469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Шығындардың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өсуі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персонла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санының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артуына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байланысты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болды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63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III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Қызмет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көрсетуге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арналған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барлық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шығындар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68 738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174 464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155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207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IV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Табыс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(РБА*СП)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мың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теңге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12 993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611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Пайда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шығын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- 94 236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673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Кіріс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барлығы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731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228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 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654102"/>
              </p:ext>
            </p:extLst>
          </p:nvPr>
        </p:nvGraphicFramePr>
        <p:xfrm>
          <a:off x="247224" y="1077910"/>
          <a:ext cx="11544300" cy="688064"/>
        </p:xfrm>
        <a:graphic>
          <a:graphicData uri="http://schemas.openxmlformats.org/drawingml/2006/table">
            <a:tbl>
              <a:tblPr/>
              <a:tblGrid>
                <a:gridCol w="354180">
                  <a:extLst>
                    <a:ext uri="{9D8B030D-6E8A-4147-A177-3AD203B41FA5}">
                      <a16:colId xmlns="" xmlns:a16="http://schemas.microsoft.com/office/drawing/2014/main" val="3873928305"/>
                    </a:ext>
                  </a:extLst>
                </a:gridCol>
                <a:gridCol w="2989007">
                  <a:extLst>
                    <a:ext uri="{9D8B030D-6E8A-4147-A177-3AD203B41FA5}">
                      <a16:colId xmlns="" xmlns:a16="http://schemas.microsoft.com/office/drawing/2014/main" val="693392545"/>
                    </a:ext>
                  </a:extLst>
                </a:gridCol>
                <a:gridCol w="924232">
                  <a:extLst>
                    <a:ext uri="{9D8B030D-6E8A-4147-A177-3AD203B41FA5}">
                      <a16:colId xmlns="" xmlns:a16="http://schemas.microsoft.com/office/drawing/2014/main" val="3514993770"/>
                    </a:ext>
                  </a:extLst>
                </a:gridCol>
                <a:gridCol w="1465007">
                  <a:extLst>
                    <a:ext uri="{9D8B030D-6E8A-4147-A177-3AD203B41FA5}">
                      <a16:colId xmlns="" xmlns:a16="http://schemas.microsoft.com/office/drawing/2014/main" val="3660104766"/>
                    </a:ext>
                  </a:extLst>
                </a:gridCol>
                <a:gridCol w="1236986">
                  <a:extLst>
                    <a:ext uri="{9D8B030D-6E8A-4147-A177-3AD203B41FA5}">
                      <a16:colId xmlns="" xmlns:a16="http://schemas.microsoft.com/office/drawing/2014/main" val="840944139"/>
                    </a:ext>
                  </a:extLst>
                </a:gridCol>
                <a:gridCol w="700982">
                  <a:extLst>
                    <a:ext uri="{9D8B030D-6E8A-4147-A177-3AD203B41FA5}">
                      <a16:colId xmlns="" xmlns:a16="http://schemas.microsoft.com/office/drawing/2014/main" val="3001708712"/>
                    </a:ext>
                  </a:extLst>
                </a:gridCol>
                <a:gridCol w="3873906">
                  <a:extLst>
                    <a:ext uri="{9D8B030D-6E8A-4147-A177-3AD203B41FA5}">
                      <a16:colId xmlns="" xmlns:a16="http://schemas.microsoft.com/office/drawing/2014/main" val="1747598430"/>
                    </a:ext>
                  </a:extLst>
                </a:gridCol>
              </a:tblGrid>
              <a:tr h="688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№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Тарифтік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смета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көрсеткіштерінің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атауы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Өлшем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бірлігі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Тарифтік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сметада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көзделген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(04.11.2024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жылғы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№ 85-НҚ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бұйрығы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)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Тарифтік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сметаның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нақты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қалыптасқан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көрсеткіштері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Ауытқулар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, %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Ауытқу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себептері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6363508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283973"/>
              </p:ext>
            </p:extLst>
          </p:nvPr>
        </p:nvGraphicFramePr>
        <p:xfrm>
          <a:off x="239668" y="5064751"/>
          <a:ext cx="11539378" cy="1299545"/>
        </p:xfrm>
        <a:graphic>
          <a:graphicData uri="http://schemas.openxmlformats.org/drawingml/2006/table">
            <a:tbl>
              <a:tblPr/>
              <a:tblGrid>
                <a:gridCol w="3439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047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40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803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67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1499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86456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573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VII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Көрсетілетін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қызметтердің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көлемі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Гкал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43,823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,058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Көлемнің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төмендеуі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жылу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энергиясын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тұтынушылардың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сұранысының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төмендеуіне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байланысты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болды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5948">
                <a:tc rowSpan="2"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VIII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Орташа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тариф (ҚҚС-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сыз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теңге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/Гкал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1 865,03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1863,25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8766">
                <a:tc v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Тариф (ҚҚС-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сыз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2025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жылғы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31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желтоқсанға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дейін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1908,69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1908,69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74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анықтама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нақты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құны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теңге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/Гкал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4051,79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855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511575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49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b="0" dirty="0" smtClean="0">
                <a:solidFill>
                  <a:schemeClr val="accent1"/>
                </a:solidFill>
              </a:rPr>
              <a:t>ЕЭК: </a:t>
            </a:r>
            <a:r>
              <a:rPr lang="ru-RU" dirty="0" err="1"/>
              <a:t>Реттелетін</a:t>
            </a:r>
            <a:r>
              <a:rPr lang="ru-RU" dirty="0"/>
              <a:t> </a:t>
            </a:r>
            <a:r>
              <a:rPr lang="ru-RU" dirty="0" err="1"/>
              <a:t>қызметтердің</a:t>
            </a:r>
            <a:r>
              <a:rPr lang="ru-RU" dirty="0"/>
              <a:t> </a:t>
            </a:r>
            <a:r>
              <a:rPr lang="ru-RU" dirty="0" err="1"/>
              <a:t>сапасы</a:t>
            </a:r>
            <a:r>
              <a:rPr lang="ru-RU" dirty="0"/>
              <a:t> мен </a:t>
            </a:r>
            <a:r>
              <a:rPr lang="ru-RU" dirty="0" err="1"/>
              <a:t>сенімділігі</a:t>
            </a:r>
            <a:r>
              <a:rPr lang="ru-RU" dirty="0"/>
              <a:t> </a:t>
            </a:r>
            <a:r>
              <a:rPr lang="ru-RU" dirty="0" err="1"/>
              <a:t>көрсеткіштерінің</a:t>
            </a:r>
            <a:r>
              <a:rPr lang="ru-RU" dirty="0"/>
              <a:t> </a:t>
            </a:r>
            <a:r>
              <a:rPr lang="ru-RU" dirty="0" err="1"/>
              <a:t>сақталуы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2025 </a:t>
            </a:r>
            <a:r>
              <a:rPr lang="ru-RU" dirty="0" err="1"/>
              <a:t>жылғы</a:t>
            </a:r>
            <a:r>
              <a:rPr lang="ru-RU" dirty="0"/>
              <a:t> </a:t>
            </a:r>
            <a:r>
              <a:rPr lang="ru-RU" dirty="0" err="1"/>
              <a:t>қызмет</a:t>
            </a:r>
            <a:r>
              <a:rPr lang="ru-RU" dirty="0"/>
              <a:t> </a:t>
            </a:r>
            <a:r>
              <a:rPr lang="ru-RU" dirty="0" err="1"/>
              <a:t>тиімділігінің</a:t>
            </a:r>
            <a:r>
              <a:rPr lang="ru-RU" dirty="0"/>
              <a:t> </a:t>
            </a:r>
            <a:r>
              <a:rPr lang="ru-RU" dirty="0" err="1"/>
              <a:t>көрсеткіштеріне</a:t>
            </a:r>
            <a:r>
              <a:rPr lang="ru-RU" dirty="0"/>
              <a:t> </a:t>
            </a:r>
            <a:r>
              <a:rPr lang="ru-RU" dirty="0" err="1"/>
              <a:t>қол</a:t>
            </a:r>
            <a:r>
              <a:rPr lang="ru-RU" dirty="0"/>
              <a:t> </a:t>
            </a:r>
            <a:r>
              <a:rPr lang="ru-RU" dirty="0" err="1"/>
              <a:t>жеткізу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endParaRPr lang="ru-RU" b="0" dirty="0">
              <a:solidFill>
                <a:schemeClr val="accent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7499" y="834732"/>
            <a:ext cx="11292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sz="1600" dirty="0" smtClean="0">
                <a:solidFill>
                  <a:prstClr val="black"/>
                </a:solidFill>
              </a:rPr>
              <a:t>«ЕЭК» </a:t>
            </a:r>
            <a:r>
              <a:rPr lang="ru-RU" sz="1600" dirty="0">
                <a:solidFill>
                  <a:prstClr val="black"/>
                </a:solidFill>
              </a:rPr>
              <a:t>АҚ </a:t>
            </a:r>
            <a:r>
              <a:rPr lang="ru-RU" sz="1600" dirty="0" err="1">
                <a:solidFill>
                  <a:prstClr val="black"/>
                </a:solidFill>
              </a:rPr>
              <a:t>үшін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реттелетін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қызметтердің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сапасы</a:t>
            </a:r>
            <a:r>
              <a:rPr lang="ru-RU" sz="1600" dirty="0">
                <a:solidFill>
                  <a:prstClr val="black"/>
                </a:solidFill>
              </a:rPr>
              <a:t> мен </a:t>
            </a:r>
            <a:r>
              <a:rPr lang="ru-RU" sz="1600" dirty="0" err="1">
                <a:solidFill>
                  <a:prstClr val="black"/>
                </a:solidFill>
              </a:rPr>
              <a:t>сенімділігі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көрсеткіштері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және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қызмет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тиімділігінің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көрсеткіштері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әзірленбеген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және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бекітілмеген</a:t>
            </a:r>
            <a:r>
              <a:rPr lang="ru-RU" sz="1600" b="1" dirty="0">
                <a:solidFill>
                  <a:prstClr val="black"/>
                </a:solidFill>
              </a:rPr>
              <a:t>.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7500" y="1362389"/>
            <a:ext cx="11292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/>
              <a:t>Жүргізілген</a:t>
            </a:r>
            <a:r>
              <a:rPr lang="ru-RU" sz="1600" dirty="0"/>
              <a:t> </a:t>
            </a:r>
            <a:r>
              <a:rPr lang="ru-RU" sz="1600" dirty="0" err="1"/>
              <a:t>күрделі</a:t>
            </a:r>
            <a:r>
              <a:rPr lang="ru-RU" sz="1600" dirty="0"/>
              <a:t> </a:t>
            </a:r>
            <a:r>
              <a:rPr lang="ru-RU" sz="1600" dirty="0" err="1"/>
              <a:t>жөндеу</a:t>
            </a:r>
            <a:r>
              <a:rPr lang="ru-RU" sz="1600" dirty="0"/>
              <a:t> </a:t>
            </a:r>
            <a:r>
              <a:rPr lang="ru-RU" sz="1600" dirty="0" err="1"/>
              <a:t>нәтижесінде</a:t>
            </a:r>
            <a:r>
              <a:rPr lang="ru-RU" sz="1600" dirty="0"/>
              <a:t> </a:t>
            </a:r>
            <a:r>
              <a:rPr lang="ru-RU" sz="1600" dirty="0" smtClean="0"/>
              <a:t>«ЕЭК» </a:t>
            </a:r>
            <a:r>
              <a:rPr lang="ru-RU" sz="1600" dirty="0"/>
              <a:t>АҚ </a:t>
            </a:r>
            <a:r>
              <a:rPr lang="ru-RU" sz="1600" dirty="0" err="1"/>
              <a:t>мынадай</a:t>
            </a:r>
            <a:r>
              <a:rPr lang="ru-RU" sz="1600" dirty="0"/>
              <a:t> </a:t>
            </a:r>
            <a:r>
              <a:rPr lang="ru-RU" sz="1600" dirty="0" err="1"/>
              <a:t>көрсеткіштерге</a:t>
            </a:r>
            <a:r>
              <a:rPr lang="ru-RU" sz="1600" dirty="0"/>
              <a:t> </a:t>
            </a:r>
            <a:r>
              <a:rPr lang="ru-RU" sz="1600" dirty="0" err="1"/>
              <a:t>қол</a:t>
            </a:r>
            <a:r>
              <a:rPr lang="ru-RU" sz="1600" dirty="0"/>
              <a:t> </a:t>
            </a:r>
            <a:r>
              <a:rPr lang="ru-RU" sz="1600" dirty="0" err="1"/>
              <a:t>жеткізді</a:t>
            </a:r>
            <a:endParaRPr lang="ru-RU" sz="1600" dirty="0"/>
          </a:p>
        </p:txBody>
      </p:sp>
      <p:grpSp>
        <p:nvGrpSpPr>
          <p:cNvPr id="23" name="Group 481"/>
          <p:cNvGrpSpPr/>
          <p:nvPr/>
        </p:nvGrpSpPr>
        <p:grpSpPr>
          <a:xfrm>
            <a:off x="462199" y="757231"/>
            <a:ext cx="369888" cy="369888"/>
            <a:chOff x="-1550988" y="2722564"/>
            <a:chExt cx="369888" cy="369888"/>
          </a:xfrm>
        </p:grpSpPr>
        <p:sp>
          <p:nvSpPr>
            <p:cNvPr id="24" name="Freeform 397"/>
            <p:cNvSpPr>
              <a:spLocks noEditPoints="1"/>
            </p:cNvSpPr>
            <p:nvPr/>
          </p:nvSpPr>
          <p:spPr bwMode="auto">
            <a:xfrm>
              <a:off x="-1550988" y="2722564"/>
              <a:ext cx="369888" cy="369888"/>
            </a:xfrm>
            <a:custGeom>
              <a:avLst/>
              <a:gdLst>
                <a:gd name="T0" fmla="*/ 271 w 283"/>
                <a:gd name="T1" fmla="*/ 274 h 283"/>
                <a:gd name="T2" fmla="*/ 266 w 283"/>
                <a:gd name="T3" fmla="*/ 0 h 283"/>
                <a:gd name="T4" fmla="*/ 220 w 283"/>
                <a:gd name="T5" fmla="*/ 5 h 283"/>
                <a:gd name="T6" fmla="*/ 225 w 283"/>
                <a:gd name="T7" fmla="*/ 126 h 283"/>
                <a:gd name="T8" fmla="*/ 230 w 283"/>
                <a:gd name="T9" fmla="*/ 60 h 283"/>
                <a:gd name="T10" fmla="*/ 261 w 283"/>
                <a:gd name="T11" fmla="*/ 274 h 283"/>
                <a:gd name="T12" fmla="*/ 242 w 283"/>
                <a:gd name="T13" fmla="*/ 141 h 283"/>
                <a:gd name="T14" fmla="*/ 236 w 283"/>
                <a:gd name="T15" fmla="*/ 136 h 283"/>
                <a:gd name="T16" fmla="*/ 197 w 283"/>
                <a:gd name="T17" fmla="*/ 30 h 283"/>
                <a:gd name="T18" fmla="*/ 152 w 283"/>
                <a:gd name="T19" fmla="*/ 25 h 283"/>
                <a:gd name="T20" fmla="*/ 147 w 283"/>
                <a:gd name="T21" fmla="*/ 121 h 283"/>
                <a:gd name="T22" fmla="*/ 156 w 283"/>
                <a:gd name="T23" fmla="*/ 121 h 283"/>
                <a:gd name="T24" fmla="*/ 188 w 283"/>
                <a:gd name="T25" fmla="*/ 85 h 283"/>
                <a:gd name="T26" fmla="*/ 169 w 283"/>
                <a:gd name="T27" fmla="*/ 159 h 283"/>
                <a:gd name="T28" fmla="*/ 167 w 283"/>
                <a:gd name="T29" fmla="*/ 137 h 283"/>
                <a:gd name="T30" fmla="*/ 95 w 283"/>
                <a:gd name="T31" fmla="*/ 159 h 283"/>
                <a:gd name="T32" fmla="*/ 93 w 283"/>
                <a:gd name="T33" fmla="*/ 137 h 283"/>
                <a:gd name="T34" fmla="*/ 15 w 283"/>
                <a:gd name="T35" fmla="*/ 162 h 283"/>
                <a:gd name="T36" fmla="*/ 12 w 283"/>
                <a:gd name="T37" fmla="*/ 274 h 283"/>
                <a:gd name="T38" fmla="*/ 0 w 283"/>
                <a:gd name="T39" fmla="*/ 279 h 283"/>
                <a:gd name="T40" fmla="*/ 17 w 283"/>
                <a:gd name="T41" fmla="*/ 283 h 283"/>
                <a:gd name="T42" fmla="*/ 278 w 283"/>
                <a:gd name="T43" fmla="*/ 283 h 283"/>
                <a:gd name="T44" fmla="*/ 278 w 283"/>
                <a:gd name="T45" fmla="*/ 274 h 283"/>
                <a:gd name="T46" fmla="*/ 261 w 283"/>
                <a:gd name="T47" fmla="*/ 25 h 283"/>
                <a:gd name="T48" fmla="*/ 230 w 283"/>
                <a:gd name="T49" fmla="*/ 10 h 283"/>
                <a:gd name="T50" fmla="*/ 230 w 283"/>
                <a:gd name="T51" fmla="*/ 50 h 283"/>
                <a:gd name="T52" fmla="*/ 261 w 283"/>
                <a:gd name="T53" fmla="*/ 35 h 283"/>
                <a:gd name="T54" fmla="*/ 230 w 283"/>
                <a:gd name="T55" fmla="*/ 50 h 283"/>
                <a:gd name="T56" fmla="*/ 188 w 283"/>
                <a:gd name="T57" fmla="*/ 51 h 283"/>
                <a:gd name="T58" fmla="*/ 156 w 283"/>
                <a:gd name="T59" fmla="*/ 35 h 283"/>
                <a:gd name="T60" fmla="*/ 156 w 283"/>
                <a:gd name="T61" fmla="*/ 76 h 283"/>
                <a:gd name="T62" fmla="*/ 188 w 283"/>
                <a:gd name="T63" fmla="*/ 60 h 283"/>
                <a:gd name="T64" fmla="*/ 156 w 283"/>
                <a:gd name="T65" fmla="*/ 76 h 283"/>
                <a:gd name="T66" fmla="*/ 85 w 283"/>
                <a:gd name="T67" fmla="*/ 166 h 283"/>
                <a:gd name="T68" fmla="*/ 92 w 283"/>
                <a:gd name="T69" fmla="*/ 171 h 283"/>
                <a:gd name="T70" fmla="*/ 159 w 283"/>
                <a:gd name="T71" fmla="*/ 166 h 283"/>
                <a:gd name="T72" fmla="*/ 165 w 283"/>
                <a:gd name="T73" fmla="*/ 171 h 283"/>
                <a:gd name="T74" fmla="*/ 233 w 283"/>
                <a:gd name="T75" fmla="*/ 274 h 283"/>
                <a:gd name="T76" fmla="*/ 21 w 283"/>
                <a:gd name="T77" fmla="*/ 260 h 283"/>
                <a:gd name="T78" fmla="*/ 130 w 283"/>
                <a:gd name="T79" fmla="*/ 255 h 283"/>
                <a:gd name="T80" fmla="*/ 21 w 283"/>
                <a:gd name="T81" fmla="*/ 250 h 283"/>
                <a:gd name="T82" fmla="*/ 85 w 283"/>
                <a:gd name="T83" fmla="*/ 147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3" h="283">
                  <a:moveTo>
                    <a:pt x="278" y="274"/>
                  </a:moveTo>
                  <a:cubicBezTo>
                    <a:pt x="271" y="274"/>
                    <a:pt x="271" y="274"/>
                    <a:pt x="271" y="274"/>
                  </a:cubicBezTo>
                  <a:cubicBezTo>
                    <a:pt x="271" y="5"/>
                    <a:pt x="271" y="5"/>
                    <a:pt x="271" y="5"/>
                  </a:cubicBezTo>
                  <a:cubicBezTo>
                    <a:pt x="271" y="2"/>
                    <a:pt x="269" y="0"/>
                    <a:pt x="266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2" y="0"/>
                    <a:pt x="220" y="2"/>
                    <a:pt x="220" y="5"/>
                  </a:cubicBezTo>
                  <a:cubicBezTo>
                    <a:pt x="220" y="121"/>
                    <a:pt x="220" y="121"/>
                    <a:pt x="220" y="121"/>
                  </a:cubicBezTo>
                  <a:cubicBezTo>
                    <a:pt x="220" y="124"/>
                    <a:pt x="222" y="126"/>
                    <a:pt x="225" y="126"/>
                  </a:cubicBezTo>
                  <a:cubicBezTo>
                    <a:pt x="228" y="126"/>
                    <a:pt x="230" y="124"/>
                    <a:pt x="230" y="121"/>
                  </a:cubicBezTo>
                  <a:cubicBezTo>
                    <a:pt x="230" y="60"/>
                    <a:pt x="230" y="60"/>
                    <a:pt x="230" y="60"/>
                  </a:cubicBezTo>
                  <a:cubicBezTo>
                    <a:pt x="261" y="60"/>
                    <a:pt x="261" y="60"/>
                    <a:pt x="261" y="60"/>
                  </a:cubicBezTo>
                  <a:cubicBezTo>
                    <a:pt x="261" y="274"/>
                    <a:pt x="261" y="274"/>
                    <a:pt x="261" y="274"/>
                  </a:cubicBezTo>
                  <a:cubicBezTo>
                    <a:pt x="242" y="274"/>
                    <a:pt x="242" y="274"/>
                    <a:pt x="242" y="274"/>
                  </a:cubicBezTo>
                  <a:cubicBezTo>
                    <a:pt x="242" y="141"/>
                    <a:pt x="242" y="141"/>
                    <a:pt x="242" y="141"/>
                  </a:cubicBezTo>
                  <a:cubicBezTo>
                    <a:pt x="242" y="139"/>
                    <a:pt x="241" y="138"/>
                    <a:pt x="240" y="137"/>
                  </a:cubicBezTo>
                  <a:cubicBezTo>
                    <a:pt x="239" y="136"/>
                    <a:pt x="237" y="136"/>
                    <a:pt x="236" y="136"/>
                  </a:cubicBezTo>
                  <a:cubicBezTo>
                    <a:pt x="197" y="150"/>
                    <a:pt x="197" y="150"/>
                    <a:pt x="197" y="150"/>
                  </a:cubicBezTo>
                  <a:cubicBezTo>
                    <a:pt x="197" y="30"/>
                    <a:pt x="197" y="30"/>
                    <a:pt x="197" y="30"/>
                  </a:cubicBezTo>
                  <a:cubicBezTo>
                    <a:pt x="197" y="28"/>
                    <a:pt x="195" y="25"/>
                    <a:pt x="192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49" y="25"/>
                    <a:pt x="147" y="28"/>
                    <a:pt x="147" y="30"/>
                  </a:cubicBezTo>
                  <a:cubicBezTo>
                    <a:pt x="147" y="121"/>
                    <a:pt x="147" y="121"/>
                    <a:pt x="147" y="121"/>
                  </a:cubicBezTo>
                  <a:cubicBezTo>
                    <a:pt x="147" y="124"/>
                    <a:pt x="149" y="126"/>
                    <a:pt x="152" y="126"/>
                  </a:cubicBezTo>
                  <a:cubicBezTo>
                    <a:pt x="154" y="126"/>
                    <a:pt x="156" y="124"/>
                    <a:pt x="156" y="121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88" y="85"/>
                    <a:pt x="188" y="85"/>
                    <a:pt x="188" y="85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69" y="159"/>
                    <a:pt x="169" y="159"/>
                    <a:pt x="169" y="159"/>
                  </a:cubicBezTo>
                  <a:cubicBezTo>
                    <a:pt x="169" y="141"/>
                    <a:pt x="169" y="141"/>
                    <a:pt x="169" y="141"/>
                  </a:cubicBezTo>
                  <a:cubicBezTo>
                    <a:pt x="169" y="139"/>
                    <a:pt x="168" y="138"/>
                    <a:pt x="167" y="137"/>
                  </a:cubicBezTo>
                  <a:cubicBezTo>
                    <a:pt x="166" y="136"/>
                    <a:pt x="164" y="136"/>
                    <a:pt x="162" y="136"/>
                  </a:cubicBezTo>
                  <a:cubicBezTo>
                    <a:pt x="95" y="159"/>
                    <a:pt x="95" y="159"/>
                    <a:pt x="95" y="159"/>
                  </a:cubicBezTo>
                  <a:cubicBezTo>
                    <a:pt x="95" y="141"/>
                    <a:pt x="95" y="141"/>
                    <a:pt x="95" y="141"/>
                  </a:cubicBezTo>
                  <a:cubicBezTo>
                    <a:pt x="95" y="139"/>
                    <a:pt x="94" y="138"/>
                    <a:pt x="93" y="137"/>
                  </a:cubicBezTo>
                  <a:cubicBezTo>
                    <a:pt x="92" y="136"/>
                    <a:pt x="90" y="136"/>
                    <a:pt x="89" y="136"/>
                  </a:cubicBezTo>
                  <a:cubicBezTo>
                    <a:pt x="15" y="162"/>
                    <a:pt x="15" y="162"/>
                    <a:pt x="15" y="162"/>
                  </a:cubicBezTo>
                  <a:cubicBezTo>
                    <a:pt x="13" y="162"/>
                    <a:pt x="12" y="164"/>
                    <a:pt x="12" y="166"/>
                  </a:cubicBezTo>
                  <a:cubicBezTo>
                    <a:pt x="12" y="274"/>
                    <a:pt x="12" y="274"/>
                    <a:pt x="12" y="274"/>
                  </a:cubicBezTo>
                  <a:cubicBezTo>
                    <a:pt x="4" y="274"/>
                    <a:pt x="4" y="274"/>
                    <a:pt x="4" y="274"/>
                  </a:cubicBezTo>
                  <a:cubicBezTo>
                    <a:pt x="2" y="274"/>
                    <a:pt x="0" y="276"/>
                    <a:pt x="0" y="279"/>
                  </a:cubicBezTo>
                  <a:cubicBezTo>
                    <a:pt x="0" y="281"/>
                    <a:pt x="2" y="283"/>
                    <a:pt x="4" y="283"/>
                  </a:cubicBezTo>
                  <a:cubicBezTo>
                    <a:pt x="17" y="283"/>
                    <a:pt x="17" y="283"/>
                    <a:pt x="17" y="283"/>
                  </a:cubicBezTo>
                  <a:cubicBezTo>
                    <a:pt x="237" y="283"/>
                    <a:pt x="237" y="283"/>
                    <a:pt x="237" y="283"/>
                  </a:cubicBezTo>
                  <a:cubicBezTo>
                    <a:pt x="278" y="283"/>
                    <a:pt x="278" y="283"/>
                    <a:pt x="278" y="283"/>
                  </a:cubicBezTo>
                  <a:cubicBezTo>
                    <a:pt x="281" y="283"/>
                    <a:pt x="283" y="281"/>
                    <a:pt x="283" y="279"/>
                  </a:cubicBezTo>
                  <a:cubicBezTo>
                    <a:pt x="283" y="276"/>
                    <a:pt x="281" y="274"/>
                    <a:pt x="278" y="274"/>
                  </a:cubicBezTo>
                  <a:close/>
                  <a:moveTo>
                    <a:pt x="261" y="10"/>
                  </a:moveTo>
                  <a:cubicBezTo>
                    <a:pt x="261" y="25"/>
                    <a:pt x="261" y="25"/>
                    <a:pt x="261" y="25"/>
                  </a:cubicBezTo>
                  <a:cubicBezTo>
                    <a:pt x="230" y="25"/>
                    <a:pt x="230" y="25"/>
                    <a:pt x="230" y="25"/>
                  </a:cubicBezTo>
                  <a:cubicBezTo>
                    <a:pt x="230" y="10"/>
                    <a:pt x="230" y="10"/>
                    <a:pt x="230" y="10"/>
                  </a:cubicBezTo>
                  <a:lnTo>
                    <a:pt x="261" y="10"/>
                  </a:lnTo>
                  <a:close/>
                  <a:moveTo>
                    <a:pt x="230" y="50"/>
                  </a:moveTo>
                  <a:cubicBezTo>
                    <a:pt x="230" y="35"/>
                    <a:pt x="230" y="35"/>
                    <a:pt x="230" y="35"/>
                  </a:cubicBezTo>
                  <a:cubicBezTo>
                    <a:pt x="261" y="35"/>
                    <a:pt x="261" y="35"/>
                    <a:pt x="261" y="35"/>
                  </a:cubicBezTo>
                  <a:cubicBezTo>
                    <a:pt x="261" y="50"/>
                    <a:pt x="261" y="50"/>
                    <a:pt x="261" y="50"/>
                  </a:cubicBezTo>
                  <a:lnTo>
                    <a:pt x="230" y="50"/>
                  </a:lnTo>
                  <a:close/>
                  <a:moveTo>
                    <a:pt x="188" y="35"/>
                  </a:moveTo>
                  <a:cubicBezTo>
                    <a:pt x="188" y="51"/>
                    <a:pt x="188" y="51"/>
                    <a:pt x="188" y="51"/>
                  </a:cubicBezTo>
                  <a:cubicBezTo>
                    <a:pt x="156" y="51"/>
                    <a:pt x="156" y="51"/>
                    <a:pt x="156" y="51"/>
                  </a:cubicBezTo>
                  <a:cubicBezTo>
                    <a:pt x="156" y="35"/>
                    <a:pt x="156" y="35"/>
                    <a:pt x="156" y="35"/>
                  </a:cubicBezTo>
                  <a:lnTo>
                    <a:pt x="188" y="35"/>
                  </a:lnTo>
                  <a:close/>
                  <a:moveTo>
                    <a:pt x="156" y="76"/>
                  </a:moveTo>
                  <a:cubicBezTo>
                    <a:pt x="156" y="60"/>
                    <a:pt x="156" y="60"/>
                    <a:pt x="156" y="60"/>
                  </a:cubicBezTo>
                  <a:cubicBezTo>
                    <a:pt x="188" y="60"/>
                    <a:pt x="188" y="60"/>
                    <a:pt x="188" y="60"/>
                  </a:cubicBezTo>
                  <a:cubicBezTo>
                    <a:pt x="188" y="76"/>
                    <a:pt x="188" y="76"/>
                    <a:pt x="188" y="76"/>
                  </a:cubicBezTo>
                  <a:lnTo>
                    <a:pt x="156" y="76"/>
                  </a:lnTo>
                  <a:close/>
                  <a:moveTo>
                    <a:pt x="85" y="147"/>
                  </a:moveTo>
                  <a:cubicBezTo>
                    <a:pt x="85" y="166"/>
                    <a:pt x="85" y="166"/>
                    <a:pt x="85" y="166"/>
                  </a:cubicBezTo>
                  <a:cubicBezTo>
                    <a:pt x="85" y="168"/>
                    <a:pt x="86" y="169"/>
                    <a:pt x="87" y="170"/>
                  </a:cubicBezTo>
                  <a:cubicBezTo>
                    <a:pt x="89" y="171"/>
                    <a:pt x="90" y="171"/>
                    <a:pt x="92" y="171"/>
                  </a:cubicBezTo>
                  <a:cubicBezTo>
                    <a:pt x="159" y="147"/>
                    <a:pt x="159" y="147"/>
                    <a:pt x="159" y="147"/>
                  </a:cubicBezTo>
                  <a:cubicBezTo>
                    <a:pt x="159" y="166"/>
                    <a:pt x="159" y="166"/>
                    <a:pt x="159" y="166"/>
                  </a:cubicBezTo>
                  <a:cubicBezTo>
                    <a:pt x="159" y="168"/>
                    <a:pt x="160" y="169"/>
                    <a:pt x="161" y="170"/>
                  </a:cubicBezTo>
                  <a:cubicBezTo>
                    <a:pt x="162" y="171"/>
                    <a:pt x="164" y="171"/>
                    <a:pt x="165" y="171"/>
                  </a:cubicBezTo>
                  <a:cubicBezTo>
                    <a:pt x="233" y="147"/>
                    <a:pt x="233" y="147"/>
                    <a:pt x="233" y="147"/>
                  </a:cubicBezTo>
                  <a:cubicBezTo>
                    <a:pt x="233" y="274"/>
                    <a:pt x="233" y="274"/>
                    <a:pt x="233" y="274"/>
                  </a:cubicBezTo>
                  <a:cubicBezTo>
                    <a:pt x="21" y="274"/>
                    <a:pt x="21" y="274"/>
                    <a:pt x="21" y="274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126" y="260"/>
                    <a:pt x="126" y="260"/>
                    <a:pt x="126" y="260"/>
                  </a:cubicBezTo>
                  <a:cubicBezTo>
                    <a:pt x="128" y="260"/>
                    <a:pt x="130" y="257"/>
                    <a:pt x="130" y="255"/>
                  </a:cubicBezTo>
                  <a:cubicBezTo>
                    <a:pt x="130" y="252"/>
                    <a:pt x="128" y="250"/>
                    <a:pt x="126" y="250"/>
                  </a:cubicBezTo>
                  <a:cubicBezTo>
                    <a:pt x="21" y="250"/>
                    <a:pt x="21" y="250"/>
                    <a:pt x="21" y="250"/>
                  </a:cubicBezTo>
                  <a:cubicBezTo>
                    <a:pt x="21" y="169"/>
                    <a:pt x="21" y="169"/>
                    <a:pt x="21" y="169"/>
                  </a:cubicBezTo>
                  <a:lnTo>
                    <a:pt x="85" y="147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5" name="Freeform 398"/>
            <p:cNvSpPr>
              <a:spLocks noEditPoints="1"/>
            </p:cNvSpPr>
            <p:nvPr/>
          </p:nvSpPr>
          <p:spPr bwMode="auto">
            <a:xfrm>
              <a:off x="-1511301" y="2960689"/>
              <a:ext cx="80963" cy="41275"/>
            </a:xfrm>
            <a:custGeom>
              <a:avLst/>
              <a:gdLst>
                <a:gd name="T0" fmla="*/ 5 w 61"/>
                <a:gd name="T1" fmla="*/ 32 h 32"/>
                <a:gd name="T2" fmla="*/ 57 w 61"/>
                <a:gd name="T3" fmla="*/ 32 h 32"/>
                <a:gd name="T4" fmla="*/ 61 w 61"/>
                <a:gd name="T5" fmla="*/ 27 h 32"/>
                <a:gd name="T6" fmla="*/ 61 w 61"/>
                <a:gd name="T7" fmla="*/ 5 h 32"/>
                <a:gd name="T8" fmla="*/ 57 w 61"/>
                <a:gd name="T9" fmla="*/ 0 h 32"/>
                <a:gd name="T10" fmla="*/ 5 w 61"/>
                <a:gd name="T11" fmla="*/ 0 h 32"/>
                <a:gd name="T12" fmla="*/ 0 w 61"/>
                <a:gd name="T13" fmla="*/ 5 h 32"/>
                <a:gd name="T14" fmla="*/ 0 w 61"/>
                <a:gd name="T15" fmla="*/ 27 h 32"/>
                <a:gd name="T16" fmla="*/ 5 w 61"/>
                <a:gd name="T17" fmla="*/ 32 h 32"/>
                <a:gd name="T18" fmla="*/ 10 w 61"/>
                <a:gd name="T19" fmla="*/ 10 h 32"/>
                <a:gd name="T20" fmla="*/ 52 w 61"/>
                <a:gd name="T21" fmla="*/ 10 h 32"/>
                <a:gd name="T22" fmla="*/ 52 w 61"/>
                <a:gd name="T23" fmla="*/ 23 h 32"/>
                <a:gd name="T24" fmla="*/ 10 w 61"/>
                <a:gd name="T25" fmla="*/ 23 h 32"/>
                <a:gd name="T26" fmla="*/ 10 w 61"/>
                <a:gd name="T27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32">
                  <a:moveTo>
                    <a:pt x="5" y="32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59" y="32"/>
                    <a:pt x="61" y="30"/>
                    <a:pt x="61" y="27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2"/>
                    <a:pt x="59" y="0"/>
                    <a:pt x="5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2" y="32"/>
                    <a:pt x="5" y="32"/>
                  </a:cubicBezTo>
                  <a:close/>
                  <a:moveTo>
                    <a:pt x="10" y="10"/>
                  </a:moveTo>
                  <a:cubicBezTo>
                    <a:pt x="52" y="10"/>
                    <a:pt x="52" y="10"/>
                    <a:pt x="52" y="10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10" y="23"/>
                    <a:pt x="10" y="23"/>
                    <a:pt x="10" y="23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6" name="Freeform 399"/>
            <p:cNvSpPr>
              <a:spLocks noEditPoints="1"/>
            </p:cNvSpPr>
            <p:nvPr/>
          </p:nvSpPr>
          <p:spPr bwMode="auto">
            <a:xfrm>
              <a:off x="-1363663" y="3013076"/>
              <a:ext cx="98425" cy="60325"/>
            </a:xfrm>
            <a:custGeom>
              <a:avLst/>
              <a:gdLst>
                <a:gd name="T0" fmla="*/ 5 w 75"/>
                <a:gd name="T1" fmla="*/ 46 h 46"/>
                <a:gd name="T2" fmla="*/ 10 w 75"/>
                <a:gd name="T3" fmla="*/ 42 h 46"/>
                <a:gd name="T4" fmla="*/ 10 w 75"/>
                <a:gd name="T5" fmla="*/ 41 h 46"/>
                <a:gd name="T6" fmla="*/ 65 w 75"/>
                <a:gd name="T7" fmla="*/ 41 h 46"/>
                <a:gd name="T8" fmla="*/ 65 w 75"/>
                <a:gd name="T9" fmla="*/ 42 h 46"/>
                <a:gd name="T10" fmla="*/ 70 w 75"/>
                <a:gd name="T11" fmla="*/ 46 h 46"/>
                <a:gd name="T12" fmla="*/ 75 w 75"/>
                <a:gd name="T13" fmla="*/ 42 h 46"/>
                <a:gd name="T14" fmla="*/ 75 w 75"/>
                <a:gd name="T15" fmla="*/ 5 h 46"/>
                <a:gd name="T16" fmla="*/ 70 w 75"/>
                <a:gd name="T17" fmla="*/ 0 h 46"/>
                <a:gd name="T18" fmla="*/ 5 w 75"/>
                <a:gd name="T19" fmla="*/ 0 h 46"/>
                <a:gd name="T20" fmla="*/ 0 w 75"/>
                <a:gd name="T21" fmla="*/ 5 h 46"/>
                <a:gd name="T22" fmla="*/ 0 w 75"/>
                <a:gd name="T23" fmla="*/ 42 h 46"/>
                <a:gd name="T24" fmla="*/ 5 w 75"/>
                <a:gd name="T25" fmla="*/ 46 h 46"/>
                <a:gd name="T26" fmla="*/ 10 w 75"/>
                <a:gd name="T27" fmla="*/ 31 h 46"/>
                <a:gd name="T28" fmla="*/ 10 w 75"/>
                <a:gd name="T29" fmla="*/ 26 h 46"/>
                <a:gd name="T30" fmla="*/ 65 w 75"/>
                <a:gd name="T31" fmla="*/ 26 h 46"/>
                <a:gd name="T32" fmla="*/ 65 w 75"/>
                <a:gd name="T33" fmla="*/ 31 h 46"/>
                <a:gd name="T34" fmla="*/ 10 w 75"/>
                <a:gd name="T35" fmla="*/ 31 h 46"/>
                <a:gd name="T36" fmla="*/ 65 w 75"/>
                <a:gd name="T37" fmla="*/ 10 h 46"/>
                <a:gd name="T38" fmla="*/ 65 w 75"/>
                <a:gd name="T39" fmla="*/ 16 h 46"/>
                <a:gd name="T40" fmla="*/ 10 w 75"/>
                <a:gd name="T41" fmla="*/ 16 h 46"/>
                <a:gd name="T42" fmla="*/ 10 w 75"/>
                <a:gd name="T43" fmla="*/ 10 h 46"/>
                <a:gd name="T44" fmla="*/ 65 w 75"/>
                <a:gd name="T45" fmla="*/ 1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5" h="46">
                  <a:moveTo>
                    <a:pt x="5" y="46"/>
                  </a:moveTo>
                  <a:cubicBezTo>
                    <a:pt x="8" y="46"/>
                    <a:pt x="10" y="44"/>
                    <a:pt x="10" y="42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5" y="44"/>
                    <a:pt x="67" y="46"/>
                    <a:pt x="70" y="46"/>
                  </a:cubicBezTo>
                  <a:cubicBezTo>
                    <a:pt x="73" y="46"/>
                    <a:pt x="75" y="44"/>
                    <a:pt x="75" y="42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2"/>
                    <a:pt x="73" y="0"/>
                    <a:pt x="7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4"/>
                    <a:pt x="3" y="46"/>
                    <a:pt x="5" y="46"/>
                  </a:cubicBezTo>
                  <a:close/>
                  <a:moveTo>
                    <a:pt x="10" y="31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31"/>
                    <a:pt x="65" y="31"/>
                    <a:pt x="65" y="31"/>
                  </a:cubicBezTo>
                  <a:lnTo>
                    <a:pt x="10" y="31"/>
                  </a:lnTo>
                  <a:close/>
                  <a:moveTo>
                    <a:pt x="65" y="10"/>
                  </a:moveTo>
                  <a:cubicBezTo>
                    <a:pt x="65" y="16"/>
                    <a:pt x="65" y="16"/>
                    <a:pt x="65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0"/>
                    <a:pt x="10" y="10"/>
                    <a:pt x="10" y="10"/>
                  </a:cubicBezTo>
                  <a:lnTo>
                    <a:pt x="65" y="1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627796"/>
              </p:ext>
            </p:extLst>
          </p:nvPr>
        </p:nvGraphicFramePr>
        <p:xfrm>
          <a:off x="392528" y="1700943"/>
          <a:ext cx="11280028" cy="2464203"/>
        </p:xfrm>
        <a:graphic>
          <a:graphicData uri="http://schemas.openxmlformats.org/drawingml/2006/table">
            <a:tbl>
              <a:tblPr/>
              <a:tblGrid>
                <a:gridCol w="2515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777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63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2411">
                  <a:extLst>
                    <a:ext uri="{9D8B030D-6E8A-4147-A177-3AD203B41FA5}">
                      <a16:colId xmlns="" xmlns:a16="http://schemas.microsoft.com/office/drawing/2014/main" val="1317127961"/>
                    </a:ext>
                  </a:extLst>
                </a:gridCol>
                <a:gridCol w="126274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753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09154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2227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451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р/с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Сенімділік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пен сапа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Өлшем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бірлігі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Есепті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кезеңнің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алдындағы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жылдың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дерегі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жылдың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жоспары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жылдың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дерегі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Сенімділік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пен сапа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көрсеткіштерінің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сақталуын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бағалау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Сенімділік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пен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сапаны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сақтамаудың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себептері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негіздемесі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7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271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Негізгі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құралдардың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тозуын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азайту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%</a:t>
                      </a:r>
                    </a:p>
                    <a:p>
                      <a:pPr marL="0" marR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бекітілмеген</a:t>
                      </a:r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-20,8%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бекітілген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инвестициялық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бағдарламада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көзделген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іс-шараларды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орындау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тозу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деңгейін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төмендетуге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мүмкіндік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берді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№2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блоктың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негізгі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және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шыңдық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қазандықтары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10%-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ға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№4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блоктың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негізгі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және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шыңдық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қазандықтары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24%-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ға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желілік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сорғы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2,7 %-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ға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5 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желілік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сорғы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37 %-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ға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6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желілік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сорғы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30,2%-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ға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қол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жеткізілді</a:t>
                      </a:r>
                      <a:endParaRPr lang="ru-RU" dirty="0"/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87061338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81690"/>
              </p:ext>
            </p:extLst>
          </p:nvPr>
        </p:nvGraphicFramePr>
        <p:xfrm>
          <a:off x="392528" y="4153036"/>
          <a:ext cx="11280027" cy="2464203"/>
        </p:xfrm>
        <a:graphic>
          <a:graphicData uri="http://schemas.openxmlformats.org/drawingml/2006/table">
            <a:tbl>
              <a:tblPr/>
              <a:tblGrid>
                <a:gridCol w="2512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693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50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41120">
                  <a:extLst>
                    <a:ext uri="{9D8B030D-6E8A-4147-A177-3AD203B41FA5}">
                      <a16:colId xmlns="" xmlns:a16="http://schemas.microsoft.com/office/drawing/2014/main" val="2777463631"/>
                    </a:ext>
                  </a:extLst>
                </a:gridCol>
                <a:gridCol w="12540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753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10025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1356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7191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р/с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Тиімділік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Өлшем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бірлігі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Есепті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кезеңнің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алдындағы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жылдың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дерегі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жылдың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жоспары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жылдың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дерегі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Тиімділік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көрсеткіштеріне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қол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жеткізуді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бағалау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Тиімділік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көрсеткіштеріне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қол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жеткізбеу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себептері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негіздемесі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7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271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Негізгі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құралдардың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тозуын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азайту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%</a:t>
                      </a:r>
                    </a:p>
                    <a:p>
                      <a:pPr marL="0" marR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бекітілмеген</a:t>
                      </a:r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-20,8%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бекітілген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инвестициялық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бағдарламада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көзделген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іс-шараларды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орындау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тозу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деңгейін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төмендетуге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мүмкіндік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берді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№2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блоктың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негізгі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және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шыңдық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қазандықтары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10%-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ға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№4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блоктың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негізгі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және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шыңдық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қазандықтары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24%-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ға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желілік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сорғы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2,7 %-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ға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5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желілік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сорғы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37 %-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ға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6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желілік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сорғы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30,2 %-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ға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қол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жеткізілді</a:t>
                      </a:r>
                      <a:endParaRPr lang="ru-RU" dirty="0"/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87061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970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411811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76" name="Слайд think-cell" r:id="rId26" imgW="594" imgH="595" progId="TCLayout.ActiveDocument.1">
                  <p:embed/>
                </p:oleObj>
              </mc:Choice>
              <mc:Fallback>
                <p:oleObj name="Слайд think-cell" r:id="rId26" imgW="594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lvl="0"/>
            <a:r>
              <a:rPr lang="ru-RU" b="0" dirty="0" smtClean="0">
                <a:solidFill>
                  <a:schemeClr val="accent1"/>
                </a:solidFill>
              </a:rPr>
              <a:t>ЕЭК: </a:t>
            </a:r>
            <a:r>
              <a:rPr lang="ru-RU" dirty="0"/>
              <a:t>2025 </a:t>
            </a:r>
            <a:r>
              <a:rPr lang="ru-RU" dirty="0" err="1"/>
              <a:t>жылғы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қаржы-экономикалық</a:t>
            </a:r>
            <a:r>
              <a:rPr lang="ru-RU" dirty="0"/>
              <a:t> </a:t>
            </a:r>
            <a:r>
              <a:rPr lang="ru-RU" dirty="0" err="1"/>
              <a:t>көрсеткіштер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жылу</a:t>
            </a:r>
            <a:r>
              <a:rPr lang="ru-RU" dirty="0"/>
              <a:t> </a:t>
            </a:r>
            <a:r>
              <a:rPr lang="ru-RU" dirty="0" err="1"/>
              <a:t>энергиясын</a:t>
            </a:r>
            <a:r>
              <a:rPr lang="ru-RU" dirty="0"/>
              <a:t> </a:t>
            </a:r>
            <a:r>
              <a:rPr lang="ru-RU" dirty="0" err="1"/>
              <a:t>өндіру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көрсетілген</a:t>
            </a:r>
            <a:r>
              <a:rPr lang="ru-RU" dirty="0"/>
              <a:t> </a:t>
            </a:r>
            <a:r>
              <a:rPr lang="ru-RU" dirty="0" err="1"/>
              <a:t>қызметтердің</a:t>
            </a:r>
            <a:r>
              <a:rPr lang="ru-RU" dirty="0"/>
              <a:t> </a:t>
            </a:r>
            <a:r>
              <a:rPr lang="ru-RU" dirty="0" err="1"/>
              <a:t>көлемі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endParaRPr lang="ru-RU" b="0" dirty="0">
              <a:solidFill>
                <a:schemeClr val="accent1"/>
              </a:solidFill>
            </a:endParaRPr>
          </a:p>
        </p:txBody>
      </p:sp>
      <p:sp>
        <p:nvSpPr>
          <p:cNvPr id="31" name="Freeform 140"/>
          <p:cNvSpPr/>
          <p:nvPr/>
        </p:nvSpPr>
        <p:spPr>
          <a:xfrm>
            <a:off x="341312" y="1450644"/>
            <a:ext cx="5475290" cy="4357688"/>
          </a:xfrm>
          <a:custGeom>
            <a:avLst/>
            <a:gdLst>
              <a:gd name="connsiteX0" fmla="*/ 0 w 937260"/>
              <a:gd name="connsiteY0" fmla="*/ 0 h 350520"/>
              <a:gd name="connsiteX1" fmla="*/ 0 w 937260"/>
              <a:gd name="connsiteY1" fmla="*/ 350520 h 350520"/>
              <a:gd name="connsiteX2" fmla="*/ 937260 w 937260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260" h="350520">
                <a:moveTo>
                  <a:pt x="0" y="0"/>
                </a:moveTo>
                <a:lnTo>
                  <a:pt x="0" y="350520"/>
                </a:lnTo>
                <a:lnTo>
                  <a:pt x="937260" y="350520"/>
                </a:lnTo>
              </a:path>
            </a:pathLst>
          </a:cu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defTabSz="58317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sz="1200" dirty="0" err="1">
                <a:solidFill>
                  <a:schemeClr val="accent1"/>
                </a:solidFill>
              </a:rPr>
              <a:t>көрсеткіштер</a:t>
            </a:r>
            <a:endParaRPr lang="da-DK" sz="1200" dirty="0">
              <a:solidFill>
                <a:schemeClr val="accent1"/>
              </a:solidFill>
            </a:endParaRPr>
          </a:p>
        </p:txBody>
      </p:sp>
      <p:graphicFrame>
        <p:nvGraphicFramePr>
          <p:cNvPr id="68" name="Chart 3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89376158"/>
              </p:ext>
            </p:extLst>
          </p:nvPr>
        </p:nvGraphicFramePr>
        <p:xfrm>
          <a:off x="2141538" y="2343150"/>
          <a:ext cx="3803650" cy="144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graphicFrame>
        <p:nvGraphicFramePr>
          <p:cNvPr id="105" name="Chart 3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215261216"/>
              </p:ext>
            </p:extLst>
          </p:nvPr>
        </p:nvGraphicFramePr>
        <p:xfrm>
          <a:off x="2089150" y="1495425"/>
          <a:ext cx="2166938" cy="86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468313" y="1787278"/>
            <a:ext cx="1524000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err="1"/>
              <a:t>Көрсетілетін</a:t>
            </a:r>
            <a:r>
              <a:rPr lang="ru-RU" sz="1200" dirty="0"/>
              <a:t> </a:t>
            </a:r>
            <a:r>
              <a:rPr lang="ru-RU" sz="1200" dirty="0" err="1"/>
              <a:t>қызметтер</a:t>
            </a:r>
            <a:r>
              <a:rPr lang="ru-RU" sz="1200" dirty="0"/>
              <a:t> </a:t>
            </a:r>
            <a:r>
              <a:rPr lang="ru-RU" sz="1200" dirty="0" err="1"/>
              <a:t>көлемі</a:t>
            </a:r>
            <a:r>
              <a:rPr lang="ru-RU" sz="1200" dirty="0"/>
              <a:t>, </a:t>
            </a:r>
            <a:r>
              <a:rPr lang="ru-RU" sz="1200" dirty="0" err="1"/>
              <a:t>мың</a:t>
            </a:r>
            <a:r>
              <a:rPr lang="ru-RU" sz="1200" dirty="0"/>
              <a:t> Гкал</a:t>
            </a:r>
            <a:endParaRPr lang="ru-RU" sz="1200" dirty="0"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1013" y="2713322"/>
            <a:ext cx="1668463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err="1"/>
              <a:t>Табыс</a:t>
            </a:r>
            <a:r>
              <a:rPr lang="ru-RU" sz="1200" dirty="0"/>
              <a:t>, млн. </a:t>
            </a:r>
            <a:r>
              <a:rPr lang="ru-RU" sz="1200" dirty="0" err="1"/>
              <a:t>теңге</a:t>
            </a:r>
            <a:endParaRPr lang="ru-RU" sz="1200" dirty="0">
              <a:latin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1012" y="3268469"/>
            <a:ext cx="1770482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err="1"/>
              <a:t>Шығындар</a:t>
            </a:r>
            <a:r>
              <a:rPr lang="ru-RU" sz="1200" dirty="0"/>
              <a:t>, млн. </a:t>
            </a:r>
            <a:r>
              <a:rPr lang="ru-RU" sz="1200" dirty="0" err="1"/>
              <a:t>теңге</a:t>
            </a:r>
            <a:endParaRPr lang="ru-RU" sz="1200" dirty="0"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8313" y="4606925"/>
            <a:ext cx="1508125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err="1"/>
              <a:t>Құны</a:t>
            </a:r>
            <a:r>
              <a:rPr lang="ru-RU" sz="1200" dirty="0"/>
              <a:t>, </a:t>
            </a:r>
            <a:r>
              <a:rPr lang="ru-RU" sz="1200" dirty="0" err="1"/>
              <a:t>теңге</a:t>
            </a:r>
            <a:r>
              <a:rPr lang="ru-RU" sz="1200" dirty="0"/>
              <a:t> / Гкал</a:t>
            </a:r>
            <a:endParaRPr lang="ru-RU" sz="1200" dirty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5613" y="3941763"/>
            <a:ext cx="1528763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err="1" smtClean="0"/>
              <a:t>Залал</a:t>
            </a:r>
            <a:r>
              <a:rPr lang="ru-RU" sz="1200" dirty="0" smtClean="0"/>
              <a:t> </a:t>
            </a:r>
            <a:r>
              <a:rPr lang="ru-RU" sz="1200" dirty="0"/>
              <a:t>млн. </a:t>
            </a:r>
            <a:r>
              <a:rPr lang="ru-RU" sz="1200" dirty="0" err="1"/>
              <a:t>теңге</a:t>
            </a:r>
            <a:endParaRPr lang="ru-RU" sz="1200" dirty="0" smtClean="0">
              <a:latin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1963" y="5210454"/>
            <a:ext cx="1522413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latin typeface="+mn-lt"/>
              </a:rPr>
              <a:t>Тариф, </a:t>
            </a:r>
          </a:p>
          <a:p>
            <a:r>
              <a:rPr lang="ru-RU" sz="1200" dirty="0" err="1" smtClean="0">
                <a:latin typeface="+mn-lt"/>
              </a:rPr>
              <a:t>теңге</a:t>
            </a:r>
            <a:r>
              <a:rPr lang="ru-RU" sz="1200" dirty="0" smtClean="0">
                <a:latin typeface="+mn-lt"/>
              </a:rPr>
              <a:t>/ Гкал</a:t>
            </a:r>
            <a:endParaRPr lang="ru-RU" sz="1200" dirty="0">
              <a:latin typeface="+mn-lt"/>
            </a:endParaRPr>
          </a:p>
        </p:txBody>
      </p:sp>
      <p:graphicFrame>
        <p:nvGraphicFramePr>
          <p:cNvPr id="69" name="Chart 3"/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423830601"/>
              </p:ext>
            </p:extLst>
          </p:nvPr>
        </p:nvGraphicFramePr>
        <p:xfrm>
          <a:off x="1654175" y="4284663"/>
          <a:ext cx="2960688" cy="895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0"/>
          </a:graphicData>
        </a:graphic>
      </p:graphicFrame>
      <p:sp>
        <p:nvSpPr>
          <p:cNvPr id="48" name="Rectangle 119"/>
          <p:cNvSpPr/>
          <p:nvPr/>
        </p:nvSpPr>
        <p:spPr>
          <a:xfrm>
            <a:off x="-1587" y="5963906"/>
            <a:ext cx="12192000" cy="564780"/>
          </a:xfrm>
          <a:prstGeom prst="rect">
            <a:avLst/>
          </a:prstGeom>
          <a:gradFill flip="none" rotWithShape="1">
            <a:gsLst>
              <a:gs pos="15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err="1"/>
              <a:t>Қолданыстағы</a:t>
            </a:r>
            <a:r>
              <a:rPr lang="ru-RU" dirty="0"/>
              <a:t> </a:t>
            </a:r>
            <a:r>
              <a:rPr lang="ru-RU" dirty="0" err="1"/>
              <a:t>тарифтер</a:t>
            </a:r>
            <a:r>
              <a:rPr lang="ru-RU" dirty="0"/>
              <a:t> </a:t>
            </a:r>
            <a:r>
              <a:rPr lang="ru-RU" dirty="0" err="1"/>
              <a:t>реттелетін</a:t>
            </a:r>
            <a:r>
              <a:rPr lang="ru-RU" dirty="0"/>
              <a:t> </a:t>
            </a:r>
            <a:r>
              <a:rPr lang="ru-RU" dirty="0" err="1"/>
              <a:t>қызметтердің</a:t>
            </a:r>
            <a:r>
              <a:rPr lang="ru-RU" dirty="0"/>
              <a:t> </a:t>
            </a:r>
            <a:r>
              <a:rPr lang="ru-RU" dirty="0" err="1"/>
              <a:t>шығындарын</a:t>
            </a:r>
            <a:r>
              <a:rPr lang="ru-RU" dirty="0"/>
              <a:t> </a:t>
            </a:r>
            <a:r>
              <a:rPr lang="ru-RU" dirty="0" err="1"/>
              <a:t>өтемейді</a:t>
            </a:r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86" name="Chart 3"/>
          <p:cNvGraphicFramePr/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678973670"/>
              </p:ext>
            </p:extLst>
          </p:nvPr>
        </p:nvGraphicFramePr>
        <p:xfrm>
          <a:off x="1366838" y="4859338"/>
          <a:ext cx="2960687" cy="1071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1"/>
          </a:graphicData>
        </a:graphic>
      </p:graphicFrame>
      <p:sp>
        <p:nvSpPr>
          <p:cNvPr id="22" name="Прямоугольник 21"/>
          <p:cNvSpPr/>
          <p:nvPr>
            <p:custDataLst>
              <p:tags r:id="rId7"/>
            </p:custDataLst>
          </p:nvPr>
        </p:nvSpPr>
        <p:spPr bwMode="auto">
          <a:xfrm>
            <a:off x="1504950" y="5160964"/>
            <a:ext cx="6604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5C64EE96-DD66-433C-B31B-48950CE5CF10}" type="datetime'''c'''''' 0''''1''.0''''''1''''''.''''''''''''2''''''025'''">
              <a:rPr lang="en-US" altLang="en-US" sz="900" smtClean="0">
                <a:solidFill>
                  <a:schemeClr val="tx1"/>
                </a:solidFill>
                <a:sym typeface="Arial" panose="020B0604020202020204" pitchFamily="34" charset="0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c 01.01.2025</a:t>
            </a:fld>
            <a:endParaRPr lang="ru-RU" sz="9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>
            <p:custDataLst>
              <p:tags r:id="rId8"/>
            </p:custDataLst>
          </p:nvPr>
        </p:nvSpPr>
        <p:spPr bwMode="auto">
          <a:xfrm>
            <a:off x="1504950" y="5492751"/>
            <a:ext cx="6604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46CD9EC9-D177-4513-9CD0-17505D316C57}" type="datetime'''c'' ''''''''''''''0''''1''.0''''''8''''.2''02''''''''5'">
              <a:rPr lang="en-US" altLang="en-US" sz="900" smtClean="0">
                <a:solidFill>
                  <a:schemeClr val="tx1"/>
                </a:solidFill>
                <a:sym typeface="Arial" panose="020B0604020202020204" pitchFamily="34" charset="0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c 01.08.2025</a:t>
            </a:fld>
            <a:endParaRPr lang="ru-RU" sz="9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0787" y="1070700"/>
            <a:ext cx="4765778" cy="21590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err="1">
                <a:solidFill>
                  <a:schemeClr val="accent1"/>
                </a:solidFill>
              </a:rPr>
              <a:t>Негізгі</a:t>
            </a:r>
            <a:r>
              <a:rPr lang="ru-RU" sz="1400" b="1" dirty="0">
                <a:solidFill>
                  <a:schemeClr val="accent1"/>
                </a:solidFill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</a:rPr>
              <a:t>қаржылық-экономикалық</a:t>
            </a:r>
            <a:r>
              <a:rPr lang="ru-RU" sz="1400" b="1" dirty="0">
                <a:solidFill>
                  <a:schemeClr val="accent1"/>
                </a:solidFill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</a:rPr>
              <a:t>көрсеткіштер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01868" y="1091338"/>
            <a:ext cx="5191432" cy="21590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err="1">
                <a:solidFill>
                  <a:schemeClr val="accent1"/>
                </a:solidFill>
              </a:rPr>
              <a:t>Көрсетілген</a:t>
            </a:r>
            <a:r>
              <a:rPr lang="ru-RU" sz="1400" b="1" dirty="0">
                <a:solidFill>
                  <a:schemeClr val="accent1"/>
                </a:solidFill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</a:rPr>
              <a:t>реттеліп</a:t>
            </a:r>
            <a:r>
              <a:rPr lang="ru-RU" sz="1400" b="1" dirty="0">
                <a:solidFill>
                  <a:schemeClr val="accent1"/>
                </a:solidFill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</a:rPr>
              <a:t>көрсетілетін</a:t>
            </a:r>
            <a:r>
              <a:rPr lang="ru-RU" sz="1400" b="1" dirty="0">
                <a:solidFill>
                  <a:schemeClr val="accent1"/>
                </a:solidFill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</a:rPr>
              <a:t>қызметтердің</a:t>
            </a:r>
            <a:r>
              <a:rPr lang="ru-RU" sz="1400" b="1" dirty="0">
                <a:solidFill>
                  <a:schemeClr val="accent1"/>
                </a:solidFill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</a:rPr>
              <a:t>көлемі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grpSp>
        <p:nvGrpSpPr>
          <p:cNvPr id="37" name="Group 3407"/>
          <p:cNvGrpSpPr/>
          <p:nvPr/>
        </p:nvGrpSpPr>
        <p:grpSpPr>
          <a:xfrm>
            <a:off x="317499" y="973863"/>
            <a:ext cx="369887" cy="369888"/>
            <a:chOff x="6277590" y="1074738"/>
            <a:chExt cx="369887" cy="369888"/>
          </a:xfrm>
          <a:solidFill>
            <a:schemeClr val="tx2"/>
          </a:solidFill>
        </p:grpSpPr>
        <p:sp>
          <p:nvSpPr>
            <p:cNvPr id="38" name="Freeform 2647"/>
            <p:cNvSpPr>
              <a:spLocks noEditPoints="1"/>
            </p:cNvSpPr>
            <p:nvPr/>
          </p:nvSpPr>
          <p:spPr bwMode="auto">
            <a:xfrm>
              <a:off x="6301402" y="1098551"/>
              <a:ext cx="61913" cy="63500"/>
            </a:xfrm>
            <a:custGeom>
              <a:avLst/>
              <a:gdLst>
                <a:gd name="T0" fmla="*/ 24 w 48"/>
                <a:gd name="T1" fmla="*/ 48 h 48"/>
                <a:gd name="T2" fmla="*/ 48 w 48"/>
                <a:gd name="T3" fmla="*/ 24 h 48"/>
                <a:gd name="T4" fmla="*/ 24 w 48"/>
                <a:gd name="T5" fmla="*/ 0 h 48"/>
                <a:gd name="T6" fmla="*/ 0 w 48"/>
                <a:gd name="T7" fmla="*/ 24 h 48"/>
                <a:gd name="T8" fmla="*/ 24 w 48"/>
                <a:gd name="T9" fmla="*/ 48 h 48"/>
                <a:gd name="T10" fmla="*/ 24 w 48"/>
                <a:gd name="T11" fmla="*/ 9 h 48"/>
                <a:gd name="T12" fmla="*/ 39 w 48"/>
                <a:gd name="T13" fmla="*/ 24 h 48"/>
                <a:gd name="T14" fmla="*/ 24 w 48"/>
                <a:gd name="T15" fmla="*/ 39 h 48"/>
                <a:gd name="T16" fmla="*/ 9 w 48"/>
                <a:gd name="T17" fmla="*/ 24 h 48"/>
                <a:gd name="T18" fmla="*/ 24 w 48"/>
                <a:gd name="T19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38" y="48"/>
                    <a:pt x="48" y="37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9"/>
                  </a:moveTo>
                  <a:cubicBezTo>
                    <a:pt x="33" y="9"/>
                    <a:pt x="39" y="16"/>
                    <a:pt x="39" y="24"/>
                  </a:cubicBezTo>
                  <a:cubicBezTo>
                    <a:pt x="39" y="32"/>
                    <a:pt x="33" y="39"/>
                    <a:pt x="24" y="39"/>
                  </a:cubicBezTo>
                  <a:cubicBezTo>
                    <a:pt x="16" y="39"/>
                    <a:pt x="9" y="32"/>
                    <a:pt x="9" y="24"/>
                  </a:cubicBezTo>
                  <a:cubicBezTo>
                    <a:pt x="9" y="16"/>
                    <a:pt x="16" y="9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648"/>
            <p:cNvSpPr>
              <a:spLocks noEditPoints="1"/>
            </p:cNvSpPr>
            <p:nvPr/>
          </p:nvSpPr>
          <p:spPr bwMode="auto">
            <a:xfrm>
              <a:off x="6277590" y="1328738"/>
              <a:ext cx="88900" cy="88900"/>
            </a:xfrm>
            <a:custGeom>
              <a:avLst/>
              <a:gdLst>
                <a:gd name="T0" fmla="*/ 34 w 68"/>
                <a:gd name="T1" fmla="*/ 0 h 68"/>
                <a:gd name="T2" fmla="*/ 0 w 68"/>
                <a:gd name="T3" fmla="*/ 34 h 68"/>
                <a:gd name="T4" fmla="*/ 34 w 68"/>
                <a:gd name="T5" fmla="*/ 68 h 68"/>
                <a:gd name="T6" fmla="*/ 68 w 68"/>
                <a:gd name="T7" fmla="*/ 34 h 68"/>
                <a:gd name="T8" fmla="*/ 34 w 68"/>
                <a:gd name="T9" fmla="*/ 0 h 68"/>
                <a:gd name="T10" fmla="*/ 34 w 68"/>
                <a:gd name="T11" fmla="*/ 59 h 68"/>
                <a:gd name="T12" fmla="*/ 9 w 68"/>
                <a:gd name="T13" fmla="*/ 34 h 68"/>
                <a:gd name="T14" fmla="*/ 34 w 68"/>
                <a:gd name="T15" fmla="*/ 9 h 68"/>
                <a:gd name="T16" fmla="*/ 59 w 68"/>
                <a:gd name="T17" fmla="*/ 34 h 68"/>
                <a:gd name="T18" fmla="*/ 34 w 68"/>
                <a:gd name="T19" fmla="*/ 5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cubicBezTo>
                    <a:pt x="16" y="0"/>
                    <a:pt x="0" y="16"/>
                    <a:pt x="0" y="34"/>
                  </a:cubicBezTo>
                  <a:cubicBezTo>
                    <a:pt x="0" y="53"/>
                    <a:pt x="16" y="68"/>
                    <a:pt x="34" y="68"/>
                  </a:cubicBezTo>
                  <a:cubicBezTo>
                    <a:pt x="53" y="68"/>
                    <a:pt x="68" y="53"/>
                    <a:pt x="68" y="34"/>
                  </a:cubicBezTo>
                  <a:cubicBezTo>
                    <a:pt x="68" y="16"/>
                    <a:pt x="53" y="0"/>
                    <a:pt x="34" y="0"/>
                  </a:cubicBezTo>
                  <a:close/>
                  <a:moveTo>
                    <a:pt x="34" y="59"/>
                  </a:moveTo>
                  <a:cubicBezTo>
                    <a:pt x="21" y="59"/>
                    <a:pt x="9" y="48"/>
                    <a:pt x="9" y="34"/>
                  </a:cubicBezTo>
                  <a:cubicBezTo>
                    <a:pt x="9" y="21"/>
                    <a:pt x="21" y="9"/>
                    <a:pt x="34" y="9"/>
                  </a:cubicBezTo>
                  <a:cubicBezTo>
                    <a:pt x="48" y="9"/>
                    <a:pt x="59" y="21"/>
                    <a:pt x="59" y="34"/>
                  </a:cubicBezTo>
                  <a:cubicBezTo>
                    <a:pt x="59" y="48"/>
                    <a:pt x="48" y="59"/>
                    <a:pt x="34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649"/>
            <p:cNvSpPr>
              <a:spLocks noEditPoints="1"/>
            </p:cNvSpPr>
            <p:nvPr/>
          </p:nvSpPr>
          <p:spPr bwMode="auto">
            <a:xfrm>
              <a:off x="6533177" y="1328738"/>
              <a:ext cx="114300" cy="115888"/>
            </a:xfrm>
            <a:custGeom>
              <a:avLst/>
              <a:gdLst>
                <a:gd name="T0" fmla="*/ 44 w 88"/>
                <a:gd name="T1" fmla="*/ 0 h 88"/>
                <a:gd name="T2" fmla="*/ 0 w 88"/>
                <a:gd name="T3" fmla="*/ 44 h 88"/>
                <a:gd name="T4" fmla="*/ 44 w 88"/>
                <a:gd name="T5" fmla="*/ 88 h 88"/>
                <a:gd name="T6" fmla="*/ 88 w 88"/>
                <a:gd name="T7" fmla="*/ 44 h 88"/>
                <a:gd name="T8" fmla="*/ 44 w 88"/>
                <a:gd name="T9" fmla="*/ 0 h 88"/>
                <a:gd name="T10" fmla="*/ 44 w 88"/>
                <a:gd name="T11" fmla="*/ 79 h 88"/>
                <a:gd name="T12" fmla="*/ 9 w 88"/>
                <a:gd name="T13" fmla="*/ 44 h 88"/>
                <a:gd name="T14" fmla="*/ 44 w 88"/>
                <a:gd name="T15" fmla="*/ 9 h 88"/>
                <a:gd name="T16" fmla="*/ 79 w 88"/>
                <a:gd name="T17" fmla="*/ 44 h 88"/>
                <a:gd name="T18" fmla="*/ 44 w 88"/>
                <a:gd name="T19" fmla="*/ 7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ubicBezTo>
                    <a:pt x="68" y="88"/>
                    <a:pt x="88" y="68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44" y="79"/>
                  </a:moveTo>
                  <a:cubicBezTo>
                    <a:pt x="25" y="79"/>
                    <a:pt x="9" y="63"/>
                    <a:pt x="9" y="44"/>
                  </a:cubicBezTo>
                  <a:cubicBezTo>
                    <a:pt x="9" y="25"/>
                    <a:pt x="25" y="9"/>
                    <a:pt x="44" y="9"/>
                  </a:cubicBezTo>
                  <a:cubicBezTo>
                    <a:pt x="63" y="9"/>
                    <a:pt x="79" y="25"/>
                    <a:pt x="79" y="44"/>
                  </a:cubicBezTo>
                  <a:cubicBezTo>
                    <a:pt x="79" y="63"/>
                    <a:pt x="63" y="79"/>
                    <a:pt x="44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650"/>
            <p:cNvSpPr>
              <a:spLocks noEditPoints="1"/>
            </p:cNvSpPr>
            <p:nvPr/>
          </p:nvSpPr>
          <p:spPr bwMode="auto">
            <a:xfrm>
              <a:off x="6558577" y="1074738"/>
              <a:ext cx="88900" cy="88900"/>
            </a:xfrm>
            <a:custGeom>
              <a:avLst/>
              <a:gdLst>
                <a:gd name="T0" fmla="*/ 34 w 68"/>
                <a:gd name="T1" fmla="*/ 68 h 68"/>
                <a:gd name="T2" fmla="*/ 68 w 68"/>
                <a:gd name="T3" fmla="*/ 34 h 68"/>
                <a:gd name="T4" fmla="*/ 34 w 68"/>
                <a:gd name="T5" fmla="*/ 0 h 68"/>
                <a:gd name="T6" fmla="*/ 0 w 68"/>
                <a:gd name="T7" fmla="*/ 34 h 68"/>
                <a:gd name="T8" fmla="*/ 34 w 68"/>
                <a:gd name="T9" fmla="*/ 68 h 68"/>
                <a:gd name="T10" fmla="*/ 34 w 68"/>
                <a:gd name="T11" fmla="*/ 10 h 68"/>
                <a:gd name="T12" fmla="*/ 59 w 68"/>
                <a:gd name="T13" fmla="*/ 34 h 68"/>
                <a:gd name="T14" fmla="*/ 34 w 68"/>
                <a:gd name="T15" fmla="*/ 59 h 68"/>
                <a:gd name="T16" fmla="*/ 9 w 68"/>
                <a:gd name="T17" fmla="*/ 34 h 68"/>
                <a:gd name="T18" fmla="*/ 34 w 68"/>
                <a:gd name="T19" fmla="*/ 1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8">
                  <a:moveTo>
                    <a:pt x="34" y="68"/>
                  </a:moveTo>
                  <a:cubicBezTo>
                    <a:pt x="53" y="68"/>
                    <a:pt x="68" y="53"/>
                    <a:pt x="68" y="34"/>
                  </a:cubicBezTo>
                  <a:cubicBezTo>
                    <a:pt x="68" y="16"/>
                    <a:pt x="53" y="0"/>
                    <a:pt x="34" y="0"/>
                  </a:cubicBezTo>
                  <a:cubicBezTo>
                    <a:pt x="15" y="0"/>
                    <a:pt x="0" y="16"/>
                    <a:pt x="0" y="34"/>
                  </a:cubicBezTo>
                  <a:cubicBezTo>
                    <a:pt x="0" y="53"/>
                    <a:pt x="15" y="68"/>
                    <a:pt x="34" y="68"/>
                  </a:cubicBezTo>
                  <a:close/>
                  <a:moveTo>
                    <a:pt x="34" y="10"/>
                  </a:moveTo>
                  <a:cubicBezTo>
                    <a:pt x="48" y="10"/>
                    <a:pt x="59" y="21"/>
                    <a:pt x="59" y="34"/>
                  </a:cubicBezTo>
                  <a:cubicBezTo>
                    <a:pt x="59" y="48"/>
                    <a:pt x="48" y="59"/>
                    <a:pt x="34" y="59"/>
                  </a:cubicBezTo>
                  <a:cubicBezTo>
                    <a:pt x="20" y="59"/>
                    <a:pt x="9" y="48"/>
                    <a:pt x="9" y="34"/>
                  </a:cubicBezTo>
                  <a:cubicBezTo>
                    <a:pt x="9" y="21"/>
                    <a:pt x="20" y="10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651"/>
            <p:cNvSpPr>
              <a:spLocks/>
            </p:cNvSpPr>
            <p:nvPr/>
          </p:nvSpPr>
          <p:spPr bwMode="auto">
            <a:xfrm>
              <a:off x="6361727" y="1152526"/>
              <a:ext cx="203200" cy="195263"/>
            </a:xfrm>
            <a:custGeom>
              <a:avLst/>
              <a:gdLst>
                <a:gd name="T0" fmla="*/ 108 w 157"/>
                <a:gd name="T1" fmla="*/ 119 h 150"/>
                <a:gd name="T2" fmla="*/ 133 w 157"/>
                <a:gd name="T3" fmla="*/ 144 h 150"/>
                <a:gd name="T4" fmla="*/ 136 w 157"/>
                <a:gd name="T5" fmla="*/ 145 h 150"/>
                <a:gd name="T6" fmla="*/ 139 w 157"/>
                <a:gd name="T7" fmla="*/ 144 h 150"/>
                <a:gd name="T8" fmla="*/ 139 w 157"/>
                <a:gd name="T9" fmla="*/ 138 h 150"/>
                <a:gd name="T10" fmla="*/ 114 w 157"/>
                <a:gd name="T11" fmla="*/ 113 h 150"/>
                <a:gd name="T12" fmla="*/ 129 w 157"/>
                <a:gd name="T13" fmla="*/ 79 h 150"/>
                <a:gd name="T14" fmla="*/ 125 w 157"/>
                <a:gd name="T15" fmla="*/ 74 h 150"/>
                <a:gd name="T16" fmla="*/ 120 w 157"/>
                <a:gd name="T17" fmla="*/ 78 h 150"/>
                <a:gd name="T18" fmla="*/ 66 w 157"/>
                <a:gd name="T19" fmla="*/ 126 h 150"/>
                <a:gd name="T20" fmla="*/ 39 w 157"/>
                <a:gd name="T21" fmla="*/ 119 h 150"/>
                <a:gd name="T22" fmla="*/ 39 w 157"/>
                <a:gd name="T23" fmla="*/ 119 h 150"/>
                <a:gd name="T24" fmla="*/ 37 w 157"/>
                <a:gd name="T25" fmla="*/ 118 h 150"/>
                <a:gd name="T26" fmla="*/ 12 w 157"/>
                <a:gd name="T27" fmla="*/ 72 h 150"/>
                <a:gd name="T28" fmla="*/ 66 w 157"/>
                <a:gd name="T29" fmla="*/ 17 h 150"/>
                <a:gd name="T30" fmla="*/ 117 w 157"/>
                <a:gd name="T31" fmla="*/ 55 h 150"/>
                <a:gd name="T32" fmla="*/ 123 w 157"/>
                <a:gd name="T33" fmla="*/ 58 h 150"/>
                <a:gd name="T34" fmla="*/ 126 w 157"/>
                <a:gd name="T35" fmla="*/ 52 h 150"/>
                <a:gd name="T36" fmla="*/ 122 w 157"/>
                <a:gd name="T37" fmla="*/ 42 h 150"/>
                <a:gd name="T38" fmla="*/ 155 w 157"/>
                <a:gd name="T39" fmla="*/ 9 h 150"/>
                <a:gd name="T40" fmla="*/ 155 w 157"/>
                <a:gd name="T41" fmla="*/ 2 h 150"/>
                <a:gd name="T42" fmla="*/ 149 w 157"/>
                <a:gd name="T43" fmla="*/ 2 h 150"/>
                <a:gd name="T44" fmla="*/ 117 w 157"/>
                <a:gd name="T45" fmla="*/ 34 h 150"/>
                <a:gd name="T46" fmla="*/ 66 w 157"/>
                <a:gd name="T47" fmla="*/ 8 h 150"/>
                <a:gd name="T48" fmla="*/ 25 w 157"/>
                <a:gd name="T49" fmla="*/ 23 h 150"/>
                <a:gd name="T50" fmla="*/ 8 w 157"/>
                <a:gd name="T51" fmla="*/ 7 h 150"/>
                <a:gd name="T52" fmla="*/ 2 w 157"/>
                <a:gd name="T53" fmla="*/ 7 h 150"/>
                <a:gd name="T54" fmla="*/ 2 w 157"/>
                <a:gd name="T55" fmla="*/ 13 h 150"/>
                <a:gd name="T56" fmla="*/ 19 w 157"/>
                <a:gd name="T57" fmla="*/ 30 h 150"/>
                <a:gd name="T58" fmla="*/ 3 w 157"/>
                <a:gd name="T59" fmla="*/ 72 h 150"/>
                <a:gd name="T60" fmla="*/ 28 w 157"/>
                <a:gd name="T61" fmla="*/ 123 h 150"/>
                <a:gd name="T62" fmla="*/ 9 w 157"/>
                <a:gd name="T63" fmla="*/ 142 h 150"/>
                <a:gd name="T64" fmla="*/ 9 w 157"/>
                <a:gd name="T65" fmla="*/ 148 h 150"/>
                <a:gd name="T66" fmla="*/ 12 w 157"/>
                <a:gd name="T67" fmla="*/ 150 h 150"/>
                <a:gd name="T68" fmla="*/ 16 w 157"/>
                <a:gd name="T69" fmla="*/ 148 h 150"/>
                <a:gd name="T70" fmla="*/ 36 w 157"/>
                <a:gd name="T71" fmla="*/ 128 h 150"/>
                <a:gd name="T72" fmla="*/ 66 w 157"/>
                <a:gd name="T73" fmla="*/ 135 h 150"/>
                <a:gd name="T74" fmla="*/ 108 w 157"/>
                <a:gd name="T75" fmla="*/ 11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150">
                  <a:moveTo>
                    <a:pt x="108" y="119"/>
                  </a:moveTo>
                  <a:cubicBezTo>
                    <a:pt x="133" y="144"/>
                    <a:pt x="133" y="144"/>
                    <a:pt x="133" y="144"/>
                  </a:cubicBezTo>
                  <a:cubicBezTo>
                    <a:pt x="134" y="145"/>
                    <a:pt x="135" y="145"/>
                    <a:pt x="136" y="145"/>
                  </a:cubicBezTo>
                  <a:cubicBezTo>
                    <a:pt x="137" y="145"/>
                    <a:pt x="138" y="145"/>
                    <a:pt x="139" y="144"/>
                  </a:cubicBezTo>
                  <a:cubicBezTo>
                    <a:pt x="141" y="142"/>
                    <a:pt x="141" y="140"/>
                    <a:pt x="139" y="138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22" y="103"/>
                    <a:pt x="127" y="92"/>
                    <a:pt x="129" y="79"/>
                  </a:cubicBezTo>
                  <a:cubicBezTo>
                    <a:pt x="129" y="77"/>
                    <a:pt x="127" y="75"/>
                    <a:pt x="125" y="74"/>
                  </a:cubicBezTo>
                  <a:cubicBezTo>
                    <a:pt x="122" y="74"/>
                    <a:pt x="120" y="76"/>
                    <a:pt x="120" y="78"/>
                  </a:cubicBezTo>
                  <a:cubicBezTo>
                    <a:pt x="116" y="106"/>
                    <a:pt x="93" y="126"/>
                    <a:pt x="66" y="126"/>
                  </a:cubicBezTo>
                  <a:cubicBezTo>
                    <a:pt x="56" y="126"/>
                    <a:pt x="47" y="124"/>
                    <a:pt x="39" y="119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38" y="118"/>
                    <a:pt x="38" y="118"/>
                    <a:pt x="37" y="118"/>
                  </a:cubicBezTo>
                  <a:cubicBezTo>
                    <a:pt x="22" y="108"/>
                    <a:pt x="12" y="91"/>
                    <a:pt x="12" y="72"/>
                  </a:cubicBezTo>
                  <a:cubicBezTo>
                    <a:pt x="12" y="42"/>
                    <a:pt x="36" y="17"/>
                    <a:pt x="66" y="17"/>
                  </a:cubicBezTo>
                  <a:cubicBezTo>
                    <a:pt x="89" y="17"/>
                    <a:pt x="110" y="32"/>
                    <a:pt x="117" y="55"/>
                  </a:cubicBezTo>
                  <a:cubicBezTo>
                    <a:pt x="118" y="57"/>
                    <a:pt x="121" y="58"/>
                    <a:pt x="123" y="58"/>
                  </a:cubicBezTo>
                  <a:cubicBezTo>
                    <a:pt x="125" y="57"/>
                    <a:pt x="127" y="54"/>
                    <a:pt x="126" y="52"/>
                  </a:cubicBezTo>
                  <a:cubicBezTo>
                    <a:pt x="125" y="49"/>
                    <a:pt x="123" y="45"/>
                    <a:pt x="122" y="42"/>
                  </a:cubicBezTo>
                  <a:cubicBezTo>
                    <a:pt x="155" y="9"/>
                    <a:pt x="155" y="9"/>
                    <a:pt x="155" y="9"/>
                  </a:cubicBezTo>
                  <a:cubicBezTo>
                    <a:pt x="157" y="7"/>
                    <a:pt x="157" y="4"/>
                    <a:pt x="155" y="2"/>
                  </a:cubicBezTo>
                  <a:cubicBezTo>
                    <a:pt x="154" y="0"/>
                    <a:pt x="151" y="0"/>
                    <a:pt x="149" y="2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05" y="18"/>
                    <a:pt x="86" y="8"/>
                    <a:pt x="66" y="8"/>
                  </a:cubicBezTo>
                  <a:cubicBezTo>
                    <a:pt x="50" y="8"/>
                    <a:pt x="36" y="14"/>
                    <a:pt x="25" y="23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5"/>
                    <a:pt x="4" y="5"/>
                    <a:pt x="2" y="7"/>
                  </a:cubicBezTo>
                  <a:cubicBezTo>
                    <a:pt x="0" y="8"/>
                    <a:pt x="0" y="11"/>
                    <a:pt x="2" y="13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9" y="41"/>
                    <a:pt x="3" y="56"/>
                    <a:pt x="3" y="72"/>
                  </a:cubicBezTo>
                  <a:cubicBezTo>
                    <a:pt x="3" y="93"/>
                    <a:pt x="13" y="111"/>
                    <a:pt x="28" y="123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8" y="144"/>
                    <a:pt x="8" y="147"/>
                    <a:pt x="9" y="148"/>
                  </a:cubicBezTo>
                  <a:cubicBezTo>
                    <a:pt x="10" y="149"/>
                    <a:pt x="11" y="150"/>
                    <a:pt x="12" y="150"/>
                  </a:cubicBezTo>
                  <a:cubicBezTo>
                    <a:pt x="14" y="150"/>
                    <a:pt x="15" y="149"/>
                    <a:pt x="16" y="148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45" y="133"/>
                    <a:pt x="55" y="135"/>
                    <a:pt x="66" y="135"/>
                  </a:cubicBezTo>
                  <a:cubicBezTo>
                    <a:pt x="82" y="135"/>
                    <a:pt x="97" y="129"/>
                    <a:pt x="108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652"/>
            <p:cNvSpPr>
              <a:spLocks noEditPoints="1"/>
            </p:cNvSpPr>
            <p:nvPr/>
          </p:nvSpPr>
          <p:spPr bwMode="auto">
            <a:xfrm>
              <a:off x="6422052" y="1201738"/>
              <a:ext cx="49213" cy="87313"/>
            </a:xfrm>
            <a:custGeom>
              <a:avLst/>
              <a:gdLst>
                <a:gd name="T0" fmla="*/ 21 w 37"/>
                <a:gd name="T1" fmla="*/ 67 h 67"/>
                <a:gd name="T2" fmla="*/ 21 w 37"/>
                <a:gd name="T3" fmla="*/ 57 h 67"/>
                <a:gd name="T4" fmla="*/ 33 w 37"/>
                <a:gd name="T5" fmla="*/ 53 h 67"/>
                <a:gd name="T6" fmla="*/ 37 w 37"/>
                <a:gd name="T7" fmla="*/ 43 h 67"/>
                <a:gd name="T8" fmla="*/ 37 w 37"/>
                <a:gd name="T9" fmla="*/ 40 h 67"/>
                <a:gd name="T10" fmla="*/ 34 w 37"/>
                <a:gd name="T11" fmla="*/ 31 h 67"/>
                <a:gd name="T12" fmla="*/ 23 w 37"/>
                <a:gd name="T13" fmla="*/ 28 h 67"/>
                <a:gd name="T14" fmla="*/ 21 w 37"/>
                <a:gd name="T15" fmla="*/ 28 h 67"/>
                <a:gd name="T16" fmla="*/ 21 w 37"/>
                <a:gd name="T17" fmla="*/ 11 h 67"/>
                <a:gd name="T18" fmla="*/ 34 w 37"/>
                <a:gd name="T19" fmla="*/ 12 h 67"/>
                <a:gd name="T20" fmla="*/ 34 w 37"/>
                <a:gd name="T21" fmla="*/ 7 h 67"/>
                <a:gd name="T22" fmla="*/ 21 w 37"/>
                <a:gd name="T23" fmla="*/ 6 h 67"/>
                <a:gd name="T24" fmla="*/ 21 w 37"/>
                <a:gd name="T25" fmla="*/ 0 h 67"/>
                <a:gd name="T26" fmla="*/ 16 w 37"/>
                <a:gd name="T27" fmla="*/ 0 h 67"/>
                <a:gd name="T28" fmla="*/ 16 w 37"/>
                <a:gd name="T29" fmla="*/ 6 h 67"/>
                <a:gd name="T30" fmla="*/ 4 w 37"/>
                <a:gd name="T31" fmla="*/ 9 h 67"/>
                <a:gd name="T32" fmla="*/ 0 w 37"/>
                <a:gd name="T33" fmla="*/ 18 h 67"/>
                <a:gd name="T34" fmla="*/ 0 w 37"/>
                <a:gd name="T35" fmla="*/ 21 h 67"/>
                <a:gd name="T36" fmla="*/ 3 w 37"/>
                <a:gd name="T37" fmla="*/ 30 h 67"/>
                <a:gd name="T38" fmla="*/ 14 w 37"/>
                <a:gd name="T39" fmla="*/ 33 h 67"/>
                <a:gd name="T40" fmla="*/ 16 w 37"/>
                <a:gd name="T41" fmla="*/ 33 h 67"/>
                <a:gd name="T42" fmla="*/ 16 w 37"/>
                <a:gd name="T43" fmla="*/ 51 h 67"/>
                <a:gd name="T44" fmla="*/ 12 w 37"/>
                <a:gd name="T45" fmla="*/ 51 h 67"/>
                <a:gd name="T46" fmla="*/ 8 w 37"/>
                <a:gd name="T47" fmla="*/ 51 h 67"/>
                <a:gd name="T48" fmla="*/ 4 w 37"/>
                <a:gd name="T49" fmla="*/ 50 h 67"/>
                <a:gd name="T50" fmla="*/ 1 w 37"/>
                <a:gd name="T51" fmla="*/ 50 h 67"/>
                <a:gd name="T52" fmla="*/ 1 w 37"/>
                <a:gd name="T53" fmla="*/ 56 h 67"/>
                <a:gd name="T54" fmla="*/ 16 w 37"/>
                <a:gd name="T55" fmla="*/ 57 h 67"/>
                <a:gd name="T56" fmla="*/ 16 w 37"/>
                <a:gd name="T57" fmla="*/ 67 h 67"/>
                <a:gd name="T58" fmla="*/ 21 w 37"/>
                <a:gd name="T59" fmla="*/ 67 h 67"/>
                <a:gd name="T60" fmla="*/ 21 w 37"/>
                <a:gd name="T61" fmla="*/ 33 h 67"/>
                <a:gd name="T62" fmla="*/ 28 w 37"/>
                <a:gd name="T63" fmla="*/ 35 h 67"/>
                <a:gd name="T64" fmla="*/ 29 w 37"/>
                <a:gd name="T65" fmla="*/ 39 h 67"/>
                <a:gd name="T66" fmla="*/ 29 w 37"/>
                <a:gd name="T67" fmla="*/ 45 h 67"/>
                <a:gd name="T68" fmla="*/ 27 w 37"/>
                <a:gd name="T69" fmla="*/ 50 h 67"/>
                <a:gd name="T70" fmla="*/ 21 w 37"/>
                <a:gd name="T71" fmla="*/ 51 h 67"/>
                <a:gd name="T72" fmla="*/ 21 w 37"/>
                <a:gd name="T73" fmla="*/ 33 h 67"/>
                <a:gd name="T74" fmla="*/ 10 w 37"/>
                <a:gd name="T75" fmla="*/ 26 h 67"/>
                <a:gd name="T76" fmla="*/ 8 w 37"/>
                <a:gd name="T77" fmla="*/ 23 h 67"/>
                <a:gd name="T78" fmla="*/ 8 w 37"/>
                <a:gd name="T79" fmla="*/ 18 h 67"/>
                <a:gd name="T80" fmla="*/ 9 w 37"/>
                <a:gd name="T81" fmla="*/ 13 h 67"/>
                <a:gd name="T82" fmla="*/ 16 w 37"/>
                <a:gd name="T83" fmla="*/ 11 h 67"/>
                <a:gd name="T84" fmla="*/ 16 w 37"/>
                <a:gd name="T85" fmla="*/ 28 h 67"/>
                <a:gd name="T86" fmla="*/ 10 w 37"/>
                <a:gd name="T87" fmla="*/ 2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" h="67">
                  <a:moveTo>
                    <a:pt x="21" y="67"/>
                  </a:moveTo>
                  <a:cubicBezTo>
                    <a:pt x="21" y="57"/>
                    <a:pt x="21" y="57"/>
                    <a:pt x="21" y="57"/>
                  </a:cubicBezTo>
                  <a:cubicBezTo>
                    <a:pt x="26" y="57"/>
                    <a:pt x="30" y="55"/>
                    <a:pt x="33" y="53"/>
                  </a:cubicBezTo>
                  <a:cubicBezTo>
                    <a:pt x="36" y="51"/>
                    <a:pt x="37" y="47"/>
                    <a:pt x="37" y="43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36"/>
                    <a:pt x="36" y="32"/>
                    <a:pt x="34" y="31"/>
                  </a:cubicBezTo>
                  <a:cubicBezTo>
                    <a:pt x="32" y="29"/>
                    <a:pt x="29" y="28"/>
                    <a:pt x="23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3" y="11"/>
                    <a:pt x="27" y="12"/>
                    <a:pt x="34" y="12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29" y="6"/>
                    <a:pt x="24" y="6"/>
                    <a:pt x="21" y="6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0" y="6"/>
                    <a:pt x="6" y="7"/>
                    <a:pt x="4" y="9"/>
                  </a:cubicBezTo>
                  <a:cubicBezTo>
                    <a:pt x="2" y="11"/>
                    <a:pt x="0" y="14"/>
                    <a:pt x="0" y="1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5"/>
                    <a:pt x="1" y="28"/>
                    <a:pt x="3" y="30"/>
                  </a:cubicBezTo>
                  <a:cubicBezTo>
                    <a:pt x="5" y="32"/>
                    <a:pt x="9" y="33"/>
                    <a:pt x="1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5" y="51"/>
                    <a:pt x="13" y="51"/>
                    <a:pt x="12" y="51"/>
                  </a:cubicBezTo>
                  <a:cubicBezTo>
                    <a:pt x="10" y="51"/>
                    <a:pt x="9" y="51"/>
                    <a:pt x="8" y="51"/>
                  </a:cubicBezTo>
                  <a:cubicBezTo>
                    <a:pt x="7" y="51"/>
                    <a:pt x="6" y="50"/>
                    <a:pt x="4" y="50"/>
                  </a:cubicBezTo>
                  <a:cubicBezTo>
                    <a:pt x="2" y="50"/>
                    <a:pt x="1" y="50"/>
                    <a:pt x="1" y="50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8" y="57"/>
                    <a:pt x="13" y="57"/>
                    <a:pt x="16" y="5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21" y="67"/>
                  </a:lnTo>
                  <a:close/>
                  <a:moveTo>
                    <a:pt x="21" y="33"/>
                  </a:moveTo>
                  <a:cubicBezTo>
                    <a:pt x="24" y="33"/>
                    <a:pt x="26" y="34"/>
                    <a:pt x="28" y="35"/>
                  </a:cubicBezTo>
                  <a:cubicBezTo>
                    <a:pt x="29" y="36"/>
                    <a:pt x="29" y="37"/>
                    <a:pt x="29" y="3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7"/>
                    <a:pt x="29" y="49"/>
                    <a:pt x="27" y="50"/>
                  </a:cubicBezTo>
                  <a:cubicBezTo>
                    <a:pt x="26" y="50"/>
                    <a:pt x="24" y="51"/>
                    <a:pt x="21" y="51"/>
                  </a:cubicBezTo>
                  <a:lnTo>
                    <a:pt x="21" y="33"/>
                  </a:lnTo>
                  <a:close/>
                  <a:moveTo>
                    <a:pt x="10" y="26"/>
                  </a:moveTo>
                  <a:cubicBezTo>
                    <a:pt x="8" y="26"/>
                    <a:pt x="8" y="24"/>
                    <a:pt x="8" y="23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5"/>
                    <a:pt x="8" y="14"/>
                    <a:pt x="9" y="13"/>
                  </a:cubicBezTo>
                  <a:cubicBezTo>
                    <a:pt x="11" y="12"/>
                    <a:pt x="13" y="11"/>
                    <a:pt x="16" y="11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3" y="28"/>
                    <a:pt x="11" y="27"/>
                    <a:pt x="1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1" name="Group 488"/>
          <p:cNvGrpSpPr/>
          <p:nvPr/>
        </p:nvGrpSpPr>
        <p:grpSpPr>
          <a:xfrm>
            <a:off x="6388918" y="973862"/>
            <a:ext cx="346845" cy="327457"/>
            <a:chOff x="-2103438" y="3878264"/>
            <a:chExt cx="371475" cy="371475"/>
          </a:xfrm>
          <a:solidFill>
            <a:schemeClr val="tx2"/>
          </a:solidFill>
        </p:grpSpPr>
        <p:sp>
          <p:nvSpPr>
            <p:cNvPr id="52" name="Freeform 231"/>
            <p:cNvSpPr>
              <a:spLocks/>
            </p:cNvSpPr>
            <p:nvPr/>
          </p:nvSpPr>
          <p:spPr bwMode="auto">
            <a:xfrm>
              <a:off x="-2103438" y="4238626"/>
              <a:ext cx="101600" cy="11113"/>
            </a:xfrm>
            <a:custGeom>
              <a:avLst/>
              <a:gdLst>
                <a:gd name="T0" fmla="*/ 73 w 78"/>
                <a:gd name="T1" fmla="*/ 0 h 9"/>
                <a:gd name="T2" fmla="*/ 5 w 78"/>
                <a:gd name="T3" fmla="*/ 0 h 9"/>
                <a:gd name="T4" fmla="*/ 0 w 78"/>
                <a:gd name="T5" fmla="*/ 5 h 9"/>
                <a:gd name="T6" fmla="*/ 5 w 78"/>
                <a:gd name="T7" fmla="*/ 9 h 9"/>
                <a:gd name="T8" fmla="*/ 73 w 78"/>
                <a:gd name="T9" fmla="*/ 9 h 9"/>
                <a:gd name="T10" fmla="*/ 78 w 78"/>
                <a:gd name="T11" fmla="*/ 5 h 9"/>
                <a:gd name="T12" fmla="*/ 73 w 7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6" y="9"/>
                    <a:pt x="78" y="7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32"/>
            <p:cNvSpPr>
              <a:spLocks/>
            </p:cNvSpPr>
            <p:nvPr/>
          </p:nvSpPr>
          <p:spPr bwMode="auto">
            <a:xfrm>
              <a:off x="-1984376" y="4238626"/>
              <a:ext cx="82550" cy="11113"/>
            </a:xfrm>
            <a:custGeom>
              <a:avLst/>
              <a:gdLst>
                <a:gd name="T0" fmla="*/ 60 w 64"/>
                <a:gd name="T1" fmla="*/ 0 h 9"/>
                <a:gd name="T2" fmla="*/ 5 w 64"/>
                <a:gd name="T3" fmla="*/ 0 h 9"/>
                <a:gd name="T4" fmla="*/ 0 w 64"/>
                <a:gd name="T5" fmla="*/ 5 h 9"/>
                <a:gd name="T6" fmla="*/ 5 w 64"/>
                <a:gd name="T7" fmla="*/ 9 h 9"/>
                <a:gd name="T8" fmla="*/ 60 w 64"/>
                <a:gd name="T9" fmla="*/ 9 h 9"/>
                <a:gd name="T10" fmla="*/ 64 w 64"/>
                <a:gd name="T11" fmla="*/ 5 h 9"/>
                <a:gd name="T12" fmla="*/ 6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9"/>
                    <a:pt x="64" y="7"/>
                    <a:pt x="64" y="5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33"/>
            <p:cNvSpPr>
              <a:spLocks/>
            </p:cNvSpPr>
            <p:nvPr/>
          </p:nvSpPr>
          <p:spPr bwMode="auto">
            <a:xfrm>
              <a:off x="-1827213" y="4238626"/>
              <a:ext cx="95250" cy="11113"/>
            </a:xfrm>
            <a:custGeom>
              <a:avLst/>
              <a:gdLst>
                <a:gd name="T0" fmla="*/ 67 w 72"/>
                <a:gd name="T1" fmla="*/ 0 h 9"/>
                <a:gd name="T2" fmla="*/ 5 w 72"/>
                <a:gd name="T3" fmla="*/ 0 h 9"/>
                <a:gd name="T4" fmla="*/ 0 w 72"/>
                <a:gd name="T5" fmla="*/ 5 h 9"/>
                <a:gd name="T6" fmla="*/ 5 w 72"/>
                <a:gd name="T7" fmla="*/ 9 h 9"/>
                <a:gd name="T8" fmla="*/ 67 w 72"/>
                <a:gd name="T9" fmla="*/ 9 h 9"/>
                <a:gd name="T10" fmla="*/ 72 w 72"/>
                <a:gd name="T11" fmla="*/ 5 h 9"/>
                <a:gd name="T12" fmla="*/ 67 w 7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2" y="7"/>
                    <a:pt x="72" y="5"/>
                  </a:cubicBezTo>
                  <a:cubicBezTo>
                    <a:pt x="72" y="2"/>
                    <a:pt x="70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34"/>
            <p:cNvSpPr>
              <a:spLocks/>
            </p:cNvSpPr>
            <p:nvPr/>
          </p:nvSpPr>
          <p:spPr bwMode="auto">
            <a:xfrm>
              <a:off x="-1882776" y="4238626"/>
              <a:ext cx="38100" cy="11113"/>
            </a:xfrm>
            <a:custGeom>
              <a:avLst/>
              <a:gdLst>
                <a:gd name="T0" fmla="*/ 25 w 29"/>
                <a:gd name="T1" fmla="*/ 0 h 9"/>
                <a:gd name="T2" fmla="*/ 5 w 29"/>
                <a:gd name="T3" fmla="*/ 0 h 9"/>
                <a:gd name="T4" fmla="*/ 0 w 29"/>
                <a:gd name="T5" fmla="*/ 5 h 9"/>
                <a:gd name="T6" fmla="*/ 5 w 29"/>
                <a:gd name="T7" fmla="*/ 9 h 9"/>
                <a:gd name="T8" fmla="*/ 25 w 29"/>
                <a:gd name="T9" fmla="*/ 9 h 9"/>
                <a:gd name="T10" fmla="*/ 29 w 29"/>
                <a:gd name="T11" fmla="*/ 5 h 9"/>
                <a:gd name="T12" fmla="*/ 25 w 2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35"/>
            <p:cNvSpPr>
              <a:spLocks/>
            </p:cNvSpPr>
            <p:nvPr/>
          </p:nvSpPr>
          <p:spPr bwMode="auto">
            <a:xfrm>
              <a:off x="-1935163" y="3990976"/>
              <a:ext cx="169863" cy="234950"/>
            </a:xfrm>
            <a:custGeom>
              <a:avLst/>
              <a:gdLst>
                <a:gd name="T0" fmla="*/ 121 w 130"/>
                <a:gd name="T1" fmla="*/ 178 h 181"/>
                <a:gd name="T2" fmla="*/ 125 w 130"/>
                <a:gd name="T3" fmla="*/ 181 h 181"/>
                <a:gd name="T4" fmla="*/ 126 w 130"/>
                <a:gd name="T5" fmla="*/ 180 h 181"/>
                <a:gd name="T6" fmla="*/ 129 w 130"/>
                <a:gd name="T7" fmla="*/ 175 h 181"/>
                <a:gd name="T8" fmla="*/ 114 w 130"/>
                <a:gd name="T9" fmla="*/ 4 h 181"/>
                <a:gd name="T10" fmla="*/ 113 w 130"/>
                <a:gd name="T11" fmla="*/ 1 h 181"/>
                <a:gd name="T12" fmla="*/ 110 w 130"/>
                <a:gd name="T13" fmla="*/ 0 h 181"/>
                <a:gd name="T14" fmla="*/ 5 w 130"/>
                <a:gd name="T15" fmla="*/ 0 h 181"/>
                <a:gd name="T16" fmla="*/ 0 w 130"/>
                <a:gd name="T17" fmla="*/ 4 h 181"/>
                <a:gd name="T18" fmla="*/ 0 w 130"/>
                <a:gd name="T19" fmla="*/ 34 h 181"/>
                <a:gd name="T20" fmla="*/ 5 w 130"/>
                <a:gd name="T21" fmla="*/ 38 h 181"/>
                <a:gd name="T22" fmla="*/ 93 w 130"/>
                <a:gd name="T23" fmla="*/ 38 h 181"/>
                <a:gd name="T24" fmla="*/ 98 w 130"/>
                <a:gd name="T25" fmla="*/ 34 h 181"/>
                <a:gd name="T26" fmla="*/ 93 w 130"/>
                <a:gd name="T27" fmla="*/ 29 h 181"/>
                <a:gd name="T28" fmla="*/ 10 w 130"/>
                <a:gd name="T29" fmla="*/ 29 h 181"/>
                <a:gd name="T30" fmla="*/ 10 w 130"/>
                <a:gd name="T31" fmla="*/ 9 h 181"/>
                <a:gd name="T32" fmla="*/ 105 w 130"/>
                <a:gd name="T33" fmla="*/ 9 h 181"/>
                <a:gd name="T34" fmla="*/ 121 w 130"/>
                <a:gd name="T3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81">
                  <a:moveTo>
                    <a:pt x="121" y="178"/>
                  </a:moveTo>
                  <a:cubicBezTo>
                    <a:pt x="121" y="180"/>
                    <a:pt x="123" y="181"/>
                    <a:pt x="125" y="181"/>
                  </a:cubicBezTo>
                  <a:cubicBezTo>
                    <a:pt x="125" y="181"/>
                    <a:pt x="126" y="181"/>
                    <a:pt x="126" y="180"/>
                  </a:cubicBezTo>
                  <a:cubicBezTo>
                    <a:pt x="129" y="180"/>
                    <a:pt x="130" y="177"/>
                    <a:pt x="129" y="175"/>
                  </a:cubicBezTo>
                  <a:cubicBezTo>
                    <a:pt x="112" y="123"/>
                    <a:pt x="114" y="5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8"/>
                    <a:pt x="98" y="36"/>
                    <a:pt x="98" y="34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32"/>
                    <a:pt x="104" y="130"/>
                    <a:pt x="121" y="1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36"/>
            <p:cNvSpPr>
              <a:spLocks/>
            </p:cNvSpPr>
            <p:nvPr/>
          </p:nvSpPr>
          <p:spPr bwMode="auto">
            <a:xfrm>
              <a:off x="-2039938" y="4014789"/>
              <a:ext cx="119063" cy="211138"/>
            </a:xfrm>
            <a:custGeom>
              <a:avLst/>
              <a:gdLst>
                <a:gd name="T0" fmla="*/ 71 w 91"/>
                <a:gd name="T1" fmla="*/ 163 h 163"/>
                <a:gd name="T2" fmla="*/ 72 w 91"/>
                <a:gd name="T3" fmla="*/ 163 h 163"/>
                <a:gd name="T4" fmla="*/ 76 w 91"/>
                <a:gd name="T5" fmla="*/ 159 h 163"/>
                <a:gd name="T6" fmla="*/ 91 w 91"/>
                <a:gd name="T7" fmla="*/ 35 h 163"/>
                <a:gd name="T8" fmla="*/ 90 w 91"/>
                <a:gd name="T9" fmla="*/ 32 h 163"/>
                <a:gd name="T10" fmla="*/ 87 w 91"/>
                <a:gd name="T11" fmla="*/ 30 h 163"/>
                <a:gd name="T12" fmla="*/ 9 w 91"/>
                <a:gd name="T13" fmla="*/ 30 h 163"/>
                <a:gd name="T14" fmla="*/ 9 w 91"/>
                <a:gd name="T15" fmla="*/ 9 h 163"/>
                <a:gd name="T16" fmla="*/ 66 w 91"/>
                <a:gd name="T17" fmla="*/ 9 h 163"/>
                <a:gd name="T18" fmla="*/ 71 w 91"/>
                <a:gd name="T19" fmla="*/ 5 h 163"/>
                <a:gd name="T20" fmla="*/ 66 w 91"/>
                <a:gd name="T21" fmla="*/ 0 h 163"/>
                <a:gd name="T22" fmla="*/ 4 w 91"/>
                <a:gd name="T23" fmla="*/ 0 h 163"/>
                <a:gd name="T24" fmla="*/ 0 w 91"/>
                <a:gd name="T25" fmla="*/ 5 h 163"/>
                <a:gd name="T26" fmla="*/ 0 w 91"/>
                <a:gd name="T27" fmla="*/ 35 h 163"/>
                <a:gd name="T28" fmla="*/ 4 w 91"/>
                <a:gd name="T29" fmla="*/ 40 h 163"/>
                <a:gd name="T30" fmla="*/ 82 w 91"/>
                <a:gd name="T31" fmla="*/ 40 h 163"/>
                <a:gd name="T32" fmla="*/ 68 w 91"/>
                <a:gd name="T33" fmla="*/ 157 h 163"/>
                <a:gd name="T34" fmla="*/ 71 w 91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71" y="163"/>
                  </a:moveTo>
                  <a:cubicBezTo>
                    <a:pt x="71" y="163"/>
                    <a:pt x="72" y="163"/>
                    <a:pt x="72" y="163"/>
                  </a:cubicBezTo>
                  <a:cubicBezTo>
                    <a:pt x="74" y="163"/>
                    <a:pt x="76" y="161"/>
                    <a:pt x="76" y="159"/>
                  </a:cubicBezTo>
                  <a:cubicBezTo>
                    <a:pt x="91" y="112"/>
                    <a:pt x="91" y="38"/>
                    <a:pt x="91" y="35"/>
                  </a:cubicBezTo>
                  <a:cubicBezTo>
                    <a:pt x="91" y="34"/>
                    <a:pt x="91" y="33"/>
                    <a:pt x="90" y="32"/>
                  </a:cubicBezTo>
                  <a:cubicBezTo>
                    <a:pt x="89" y="31"/>
                    <a:pt x="88" y="30"/>
                    <a:pt x="8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1" y="7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57"/>
                    <a:pt x="80" y="118"/>
                    <a:pt x="68" y="157"/>
                  </a:cubicBezTo>
                  <a:cubicBezTo>
                    <a:pt x="67" y="159"/>
                    <a:pt x="68" y="162"/>
                    <a:pt x="71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37"/>
            <p:cNvSpPr>
              <a:spLocks/>
            </p:cNvSpPr>
            <p:nvPr/>
          </p:nvSpPr>
          <p:spPr bwMode="auto">
            <a:xfrm>
              <a:off x="-2070101" y="4073526"/>
              <a:ext cx="44450" cy="152400"/>
            </a:xfrm>
            <a:custGeom>
              <a:avLst/>
              <a:gdLst>
                <a:gd name="T0" fmla="*/ 3 w 34"/>
                <a:gd name="T1" fmla="*/ 116 h 117"/>
                <a:gd name="T2" fmla="*/ 6 w 34"/>
                <a:gd name="T3" fmla="*/ 117 h 117"/>
                <a:gd name="T4" fmla="*/ 10 w 34"/>
                <a:gd name="T5" fmla="*/ 114 h 117"/>
                <a:gd name="T6" fmla="*/ 34 w 34"/>
                <a:gd name="T7" fmla="*/ 5 h 117"/>
                <a:gd name="T8" fmla="*/ 30 w 34"/>
                <a:gd name="T9" fmla="*/ 0 h 117"/>
                <a:gd name="T10" fmla="*/ 25 w 34"/>
                <a:gd name="T11" fmla="*/ 4 h 117"/>
                <a:gd name="T12" fmla="*/ 2 w 34"/>
                <a:gd name="T13" fmla="*/ 110 h 117"/>
                <a:gd name="T14" fmla="*/ 3 w 34"/>
                <a:gd name="T1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7">
                  <a:moveTo>
                    <a:pt x="3" y="116"/>
                  </a:moveTo>
                  <a:cubicBezTo>
                    <a:pt x="4" y="117"/>
                    <a:pt x="5" y="117"/>
                    <a:pt x="6" y="117"/>
                  </a:cubicBezTo>
                  <a:cubicBezTo>
                    <a:pt x="7" y="117"/>
                    <a:pt x="9" y="116"/>
                    <a:pt x="10" y="114"/>
                  </a:cubicBezTo>
                  <a:cubicBezTo>
                    <a:pt x="32" y="75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3" y="73"/>
                    <a:pt x="2" y="110"/>
                  </a:cubicBezTo>
                  <a:cubicBezTo>
                    <a:pt x="0" y="112"/>
                    <a:pt x="1" y="115"/>
                    <a:pt x="3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8"/>
            <p:cNvSpPr>
              <a:spLocks/>
            </p:cNvSpPr>
            <p:nvPr/>
          </p:nvSpPr>
          <p:spPr bwMode="auto">
            <a:xfrm>
              <a:off x="-1935163" y="3878264"/>
              <a:ext cx="173038" cy="101600"/>
            </a:xfrm>
            <a:custGeom>
              <a:avLst/>
              <a:gdLst>
                <a:gd name="T0" fmla="*/ 3 w 133"/>
                <a:gd name="T1" fmla="*/ 59 h 78"/>
                <a:gd name="T2" fmla="*/ 26 w 133"/>
                <a:gd name="T3" fmla="*/ 77 h 78"/>
                <a:gd name="T4" fmla="*/ 48 w 133"/>
                <a:gd name="T5" fmla="*/ 53 h 78"/>
                <a:gd name="T6" fmla="*/ 45 w 133"/>
                <a:gd name="T7" fmla="*/ 48 h 78"/>
                <a:gd name="T8" fmla="*/ 39 w 133"/>
                <a:gd name="T9" fmla="*/ 51 h 78"/>
                <a:gd name="T10" fmla="*/ 26 w 133"/>
                <a:gd name="T11" fmla="*/ 68 h 78"/>
                <a:gd name="T12" fmla="*/ 11 w 133"/>
                <a:gd name="T13" fmla="*/ 57 h 78"/>
                <a:gd name="T14" fmla="*/ 23 w 133"/>
                <a:gd name="T15" fmla="*/ 39 h 78"/>
                <a:gd name="T16" fmla="*/ 26 w 133"/>
                <a:gd name="T17" fmla="*/ 33 h 78"/>
                <a:gd name="T18" fmla="*/ 30 w 133"/>
                <a:gd name="T19" fmla="*/ 20 h 78"/>
                <a:gd name="T20" fmla="*/ 42 w 133"/>
                <a:gd name="T21" fmla="*/ 23 h 78"/>
                <a:gd name="T22" fmla="*/ 47 w 133"/>
                <a:gd name="T23" fmla="*/ 25 h 78"/>
                <a:gd name="T24" fmla="*/ 51 w 133"/>
                <a:gd name="T25" fmla="*/ 22 h 78"/>
                <a:gd name="T26" fmla="*/ 77 w 133"/>
                <a:gd name="T27" fmla="*/ 11 h 78"/>
                <a:gd name="T28" fmla="*/ 97 w 133"/>
                <a:gd name="T29" fmla="*/ 38 h 78"/>
                <a:gd name="T30" fmla="*/ 99 w 133"/>
                <a:gd name="T31" fmla="*/ 42 h 78"/>
                <a:gd name="T32" fmla="*/ 104 w 133"/>
                <a:gd name="T33" fmla="*/ 42 h 78"/>
                <a:gd name="T34" fmla="*/ 116 w 133"/>
                <a:gd name="T35" fmla="*/ 42 h 78"/>
                <a:gd name="T36" fmla="*/ 122 w 133"/>
                <a:gd name="T37" fmla="*/ 57 h 78"/>
                <a:gd name="T38" fmla="*/ 107 w 133"/>
                <a:gd name="T39" fmla="*/ 69 h 78"/>
                <a:gd name="T40" fmla="*/ 104 w 133"/>
                <a:gd name="T41" fmla="*/ 75 h 78"/>
                <a:gd name="T42" fmla="*/ 108 w 133"/>
                <a:gd name="T43" fmla="*/ 78 h 78"/>
                <a:gd name="T44" fmla="*/ 109 w 133"/>
                <a:gd name="T45" fmla="*/ 78 h 78"/>
                <a:gd name="T46" fmla="*/ 131 w 133"/>
                <a:gd name="T47" fmla="*/ 59 h 78"/>
                <a:gd name="T48" fmla="*/ 121 w 133"/>
                <a:gd name="T49" fmla="*/ 35 h 78"/>
                <a:gd name="T50" fmla="*/ 106 w 133"/>
                <a:gd name="T51" fmla="*/ 32 h 78"/>
                <a:gd name="T52" fmla="*/ 79 w 133"/>
                <a:gd name="T53" fmla="*/ 2 h 78"/>
                <a:gd name="T54" fmla="*/ 45 w 133"/>
                <a:gd name="T55" fmla="*/ 13 h 78"/>
                <a:gd name="T56" fmla="*/ 25 w 133"/>
                <a:gd name="T57" fmla="*/ 12 h 78"/>
                <a:gd name="T58" fmla="*/ 16 w 133"/>
                <a:gd name="T59" fmla="*/ 32 h 78"/>
                <a:gd name="T60" fmla="*/ 3 w 133"/>
                <a:gd name="T6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78">
                  <a:moveTo>
                    <a:pt x="3" y="59"/>
                  </a:moveTo>
                  <a:cubicBezTo>
                    <a:pt x="5" y="69"/>
                    <a:pt x="15" y="77"/>
                    <a:pt x="26" y="77"/>
                  </a:cubicBezTo>
                  <a:cubicBezTo>
                    <a:pt x="31" y="77"/>
                    <a:pt x="44" y="75"/>
                    <a:pt x="48" y="53"/>
                  </a:cubicBezTo>
                  <a:cubicBezTo>
                    <a:pt x="49" y="51"/>
                    <a:pt x="47" y="48"/>
                    <a:pt x="45" y="48"/>
                  </a:cubicBezTo>
                  <a:cubicBezTo>
                    <a:pt x="42" y="47"/>
                    <a:pt x="40" y="49"/>
                    <a:pt x="39" y="51"/>
                  </a:cubicBezTo>
                  <a:cubicBezTo>
                    <a:pt x="37" y="62"/>
                    <a:pt x="32" y="68"/>
                    <a:pt x="26" y="68"/>
                  </a:cubicBezTo>
                  <a:cubicBezTo>
                    <a:pt x="19" y="68"/>
                    <a:pt x="13" y="63"/>
                    <a:pt x="11" y="57"/>
                  </a:cubicBezTo>
                  <a:cubicBezTo>
                    <a:pt x="10" y="50"/>
                    <a:pt x="14" y="44"/>
                    <a:pt x="23" y="39"/>
                  </a:cubicBezTo>
                  <a:cubicBezTo>
                    <a:pt x="25" y="38"/>
                    <a:pt x="26" y="35"/>
                    <a:pt x="26" y="33"/>
                  </a:cubicBezTo>
                  <a:cubicBezTo>
                    <a:pt x="22" y="25"/>
                    <a:pt x="27" y="21"/>
                    <a:pt x="30" y="20"/>
                  </a:cubicBezTo>
                  <a:cubicBezTo>
                    <a:pt x="34" y="18"/>
                    <a:pt x="39" y="19"/>
                    <a:pt x="42" y="23"/>
                  </a:cubicBezTo>
                  <a:cubicBezTo>
                    <a:pt x="43" y="25"/>
                    <a:pt x="45" y="26"/>
                    <a:pt x="47" y="25"/>
                  </a:cubicBezTo>
                  <a:cubicBezTo>
                    <a:pt x="49" y="25"/>
                    <a:pt x="50" y="24"/>
                    <a:pt x="51" y="22"/>
                  </a:cubicBezTo>
                  <a:cubicBezTo>
                    <a:pt x="53" y="15"/>
                    <a:pt x="66" y="9"/>
                    <a:pt x="77" y="11"/>
                  </a:cubicBezTo>
                  <a:cubicBezTo>
                    <a:pt x="83" y="12"/>
                    <a:pt x="97" y="17"/>
                    <a:pt x="97" y="38"/>
                  </a:cubicBezTo>
                  <a:cubicBezTo>
                    <a:pt x="97" y="40"/>
                    <a:pt x="98" y="41"/>
                    <a:pt x="99" y="42"/>
                  </a:cubicBezTo>
                  <a:cubicBezTo>
                    <a:pt x="100" y="43"/>
                    <a:pt x="102" y="43"/>
                    <a:pt x="104" y="42"/>
                  </a:cubicBezTo>
                  <a:cubicBezTo>
                    <a:pt x="109" y="39"/>
                    <a:pt x="113" y="40"/>
                    <a:pt x="116" y="42"/>
                  </a:cubicBezTo>
                  <a:cubicBezTo>
                    <a:pt x="121" y="46"/>
                    <a:pt x="123" y="52"/>
                    <a:pt x="122" y="57"/>
                  </a:cubicBezTo>
                  <a:cubicBezTo>
                    <a:pt x="121" y="63"/>
                    <a:pt x="116" y="67"/>
                    <a:pt x="107" y="69"/>
                  </a:cubicBezTo>
                  <a:cubicBezTo>
                    <a:pt x="105" y="70"/>
                    <a:pt x="103" y="72"/>
                    <a:pt x="104" y="75"/>
                  </a:cubicBezTo>
                  <a:cubicBezTo>
                    <a:pt x="104" y="77"/>
                    <a:pt x="106" y="78"/>
                    <a:pt x="108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21" y="76"/>
                    <a:pt x="129" y="69"/>
                    <a:pt x="131" y="59"/>
                  </a:cubicBezTo>
                  <a:cubicBezTo>
                    <a:pt x="133" y="50"/>
                    <a:pt x="129" y="40"/>
                    <a:pt x="121" y="35"/>
                  </a:cubicBezTo>
                  <a:cubicBezTo>
                    <a:pt x="117" y="31"/>
                    <a:pt x="111" y="30"/>
                    <a:pt x="106" y="32"/>
                  </a:cubicBezTo>
                  <a:cubicBezTo>
                    <a:pt x="104" y="16"/>
                    <a:pt x="94" y="5"/>
                    <a:pt x="79" y="2"/>
                  </a:cubicBezTo>
                  <a:cubicBezTo>
                    <a:pt x="65" y="0"/>
                    <a:pt x="52" y="5"/>
                    <a:pt x="45" y="13"/>
                  </a:cubicBezTo>
                  <a:cubicBezTo>
                    <a:pt x="40" y="9"/>
                    <a:pt x="32" y="9"/>
                    <a:pt x="25" y="12"/>
                  </a:cubicBezTo>
                  <a:cubicBezTo>
                    <a:pt x="19" y="15"/>
                    <a:pt x="14" y="22"/>
                    <a:pt x="16" y="32"/>
                  </a:cubicBezTo>
                  <a:cubicBezTo>
                    <a:pt x="5" y="39"/>
                    <a:pt x="0" y="49"/>
                    <a:pt x="3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39"/>
            <p:cNvSpPr>
              <a:spLocks/>
            </p:cNvSpPr>
            <p:nvPr/>
          </p:nvSpPr>
          <p:spPr bwMode="auto">
            <a:xfrm>
              <a:off x="-2062163" y="3881439"/>
              <a:ext cx="131763" cy="120650"/>
            </a:xfrm>
            <a:custGeom>
              <a:avLst/>
              <a:gdLst>
                <a:gd name="T0" fmla="*/ 13 w 102"/>
                <a:gd name="T1" fmla="*/ 90 h 93"/>
                <a:gd name="T2" fmla="*/ 22 w 102"/>
                <a:gd name="T3" fmla="*/ 93 h 93"/>
                <a:gd name="T4" fmla="*/ 27 w 102"/>
                <a:gd name="T5" fmla="*/ 92 h 93"/>
                <a:gd name="T6" fmla="*/ 29 w 102"/>
                <a:gd name="T7" fmla="*/ 86 h 93"/>
                <a:gd name="T8" fmla="*/ 23 w 102"/>
                <a:gd name="T9" fmla="*/ 84 h 93"/>
                <a:gd name="T10" fmla="*/ 18 w 102"/>
                <a:gd name="T11" fmla="*/ 82 h 93"/>
                <a:gd name="T12" fmla="*/ 11 w 102"/>
                <a:gd name="T13" fmla="*/ 67 h 93"/>
                <a:gd name="T14" fmla="*/ 25 w 102"/>
                <a:gd name="T15" fmla="*/ 54 h 93"/>
                <a:gd name="T16" fmla="*/ 28 w 102"/>
                <a:gd name="T17" fmla="*/ 52 h 93"/>
                <a:gd name="T18" fmla="*/ 28 w 102"/>
                <a:gd name="T19" fmla="*/ 49 h 93"/>
                <a:gd name="T20" fmla="*/ 37 w 102"/>
                <a:gd name="T21" fmla="*/ 21 h 93"/>
                <a:gd name="T22" fmla="*/ 60 w 102"/>
                <a:gd name="T23" fmla="*/ 22 h 93"/>
                <a:gd name="T24" fmla="*/ 65 w 102"/>
                <a:gd name="T25" fmla="*/ 24 h 93"/>
                <a:gd name="T26" fmla="*/ 68 w 102"/>
                <a:gd name="T27" fmla="*/ 21 h 93"/>
                <a:gd name="T28" fmla="*/ 81 w 102"/>
                <a:gd name="T29" fmla="*/ 9 h 93"/>
                <a:gd name="T30" fmla="*/ 92 w 102"/>
                <a:gd name="T31" fmla="*/ 22 h 93"/>
                <a:gd name="T32" fmla="*/ 98 w 102"/>
                <a:gd name="T33" fmla="*/ 25 h 93"/>
                <a:gd name="T34" fmla="*/ 101 w 102"/>
                <a:gd name="T35" fmla="*/ 19 h 93"/>
                <a:gd name="T36" fmla="*/ 81 w 102"/>
                <a:gd name="T37" fmla="*/ 0 h 93"/>
                <a:gd name="T38" fmla="*/ 62 w 102"/>
                <a:gd name="T39" fmla="*/ 12 h 93"/>
                <a:gd name="T40" fmla="*/ 33 w 102"/>
                <a:gd name="T41" fmla="*/ 13 h 93"/>
                <a:gd name="T42" fmla="*/ 18 w 102"/>
                <a:gd name="T43" fmla="*/ 48 h 93"/>
                <a:gd name="T44" fmla="*/ 2 w 102"/>
                <a:gd name="T45" fmla="*/ 66 h 93"/>
                <a:gd name="T46" fmla="*/ 13 w 102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93">
                  <a:moveTo>
                    <a:pt x="13" y="90"/>
                  </a:moveTo>
                  <a:cubicBezTo>
                    <a:pt x="16" y="92"/>
                    <a:pt x="19" y="93"/>
                    <a:pt x="22" y="93"/>
                  </a:cubicBezTo>
                  <a:cubicBezTo>
                    <a:pt x="24" y="93"/>
                    <a:pt x="25" y="93"/>
                    <a:pt x="27" y="92"/>
                  </a:cubicBezTo>
                  <a:cubicBezTo>
                    <a:pt x="29" y="91"/>
                    <a:pt x="30" y="89"/>
                    <a:pt x="29" y="86"/>
                  </a:cubicBezTo>
                  <a:cubicBezTo>
                    <a:pt x="28" y="84"/>
                    <a:pt x="25" y="83"/>
                    <a:pt x="23" y="84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4" y="79"/>
                    <a:pt x="10" y="73"/>
                    <a:pt x="11" y="67"/>
                  </a:cubicBezTo>
                  <a:cubicBezTo>
                    <a:pt x="12" y="61"/>
                    <a:pt x="19" y="57"/>
                    <a:pt x="25" y="54"/>
                  </a:cubicBezTo>
                  <a:cubicBezTo>
                    <a:pt x="26" y="54"/>
                    <a:pt x="27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2" y="32"/>
                    <a:pt x="31" y="24"/>
                    <a:pt x="37" y="21"/>
                  </a:cubicBezTo>
                  <a:cubicBezTo>
                    <a:pt x="47" y="17"/>
                    <a:pt x="58" y="18"/>
                    <a:pt x="60" y="22"/>
                  </a:cubicBezTo>
                  <a:cubicBezTo>
                    <a:pt x="61" y="23"/>
                    <a:pt x="63" y="24"/>
                    <a:pt x="65" y="24"/>
                  </a:cubicBezTo>
                  <a:cubicBezTo>
                    <a:pt x="66" y="23"/>
                    <a:pt x="68" y="22"/>
                    <a:pt x="68" y="21"/>
                  </a:cubicBezTo>
                  <a:cubicBezTo>
                    <a:pt x="71" y="13"/>
                    <a:pt x="76" y="9"/>
                    <a:pt x="81" y="9"/>
                  </a:cubicBezTo>
                  <a:cubicBezTo>
                    <a:pt x="86" y="10"/>
                    <a:pt x="91" y="14"/>
                    <a:pt x="92" y="22"/>
                  </a:cubicBezTo>
                  <a:cubicBezTo>
                    <a:pt x="93" y="24"/>
                    <a:pt x="96" y="26"/>
                    <a:pt x="98" y="25"/>
                  </a:cubicBezTo>
                  <a:cubicBezTo>
                    <a:pt x="101" y="24"/>
                    <a:pt x="102" y="22"/>
                    <a:pt x="101" y="19"/>
                  </a:cubicBezTo>
                  <a:cubicBezTo>
                    <a:pt x="98" y="8"/>
                    <a:pt x="91" y="0"/>
                    <a:pt x="81" y="0"/>
                  </a:cubicBezTo>
                  <a:cubicBezTo>
                    <a:pt x="74" y="0"/>
                    <a:pt x="67" y="4"/>
                    <a:pt x="62" y="12"/>
                  </a:cubicBezTo>
                  <a:cubicBezTo>
                    <a:pt x="55" y="7"/>
                    <a:pt x="42" y="8"/>
                    <a:pt x="33" y="13"/>
                  </a:cubicBezTo>
                  <a:cubicBezTo>
                    <a:pt x="22" y="18"/>
                    <a:pt x="13" y="30"/>
                    <a:pt x="18" y="48"/>
                  </a:cubicBezTo>
                  <a:cubicBezTo>
                    <a:pt x="6" y="53"/>
                    <a:pt x="2" y="61"/>
                    <a:pt x="2" y="66"/>
                  </a:cubicBezTo>
                  <a:cubicBezTo>
                    <a:pt x="0" y="76"/>
                    <a:pt x="6" y="85"/>
                    <a:pt x="13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40"/>
            <p:cNvSpPr>
              <a:spLocks/>
            </p:cNvSpPr>
            <p:nvPr/>
          </p:nvSpPr>
          <p:spPr bwMode="auto">
            <a:xfrm>
              <a:off x="-1851026" y="3940176"/>
              <a:ext cx="44450" cy="26988"/>
            </a:xfrm>
            <a:custGeom>
              <a:avLst/>
              <a:gdLst>
                <a:gd name="T0" fmla="*/ 9 w 34"/>
                <a:gd name="T1" fmla="*/ 21 h 21"/>
                <a:gd name="T2" fmla="*/ 33 w 34"/>
                <a:gd name="T3" fmla="*/ 7 h 21"/>
                <a:gd name="T4" fmla="*/ 31 w 34"/>
                <a:gd name="T5" fmla="*/ 1 h 21"/>
                <a:gd name="T6" fmla="*/ 25 w 34"/>
                <a:gd name="T7" fmla="*/ 3 h 21"/>
                <a:gd name="T8" fmla="*/ 6 w 34"/>
                <a:gd name="T9" fmla="*/ 11 h 21"/>
                <a:gd name="T10" fmla="*/ 1 w 34"/>
                <a:gd name="T11" fmla="*/ 15 h 21"/>
                <a:gd name="T12" fmla="*/ 5 w 34"/>
                <a:gd name="T13" fmla="*/ 21 h 21"/>
                <a:gd name="T14" fmla="*/ 9 w 3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1">
                  <a:moveTo>
                    <a:pt x="9" y="21"/>
                  </a:moveTo>
                  <a:cubicBezTo>
                    <a:pt x="15" y="21"/>
                    <a:pt x="27" y="19"/>
                    <a:pt x="33" y="7"/>
                  </a:cubicBezTo>
                  <a:cubicBezTo>
                    <a:pt x="34" y="5"/>
                    <a:pt x="33" y="2"/>
                    <a:pt x="31" y="1"/>
                  </a:cubicBezTo>
                  <a:cubicBezTo>
                    <a:pt x="29" y="0"/>
                    <a:pt x="26" y="1"/>
                    <a:pt x="25" y="3"/>
                  </a:cubicBezTo>
                  <a:cubicBezTo>
                    <a:pt x="19" y="13"/>
                    <a:pt x="7" y="12"/>
                    <a:pt x="6" y="11"/>
                  </a:cubicBezTo>
                  <a:cubicBezTo>
                    <a:pt x="4" y="11"/>
                    <a:pt x="1" y="13"/>
                    <a:pt x="1" y="15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21"/>
                    <a:pt x="6" y="21"/>
                    <a:pt x="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41"/>
            <p:cNvSpPr>
              <a:spLocks/>
            </p:cNvSpPr>
            <p:nvPr/>
          </p:nvSpPr>
          <p:spPr bwMode="auto">
            <a:xfrm>
              <a:off x="-1979613" y="3954464"/>
              <a:ext cx="34925" cy="49213"/>
            </a:xfrm>
            <a:custGeom>
              <a:avLst/>
              <a:gdLst>
                <a:gd name="T0" fmla="*/ 6 w 27"/>
                <a:gd name="T1" fmla="*/ 29 h 38"/>
                <a:gd name="T2" fmla="*/ 6 w 27"/>
                <a:gd name="T3" fmla="*/ 29 h 38"/>
                <a:gd name="T4" fmla="*/ 2 w 27"/>
                <a:gd name="T5" fmla="*/ 33 h 38"/>
                <a:gd name="T6" fmla="*/ 6 w 27"/>
                <a:gd name="T7" fmla="*/ 38 h 38"/>
                <a:gd name="T8" fmla="*/ 6 w 27"/>
                <a:gd name="T9" fmla="*/ 38 h 38"/>
                <a:gd name="T10" fmla="*/ 24 w 27"/>
                <a:gd name="T11" fmla="*/ 28 h 38"/>
                <a:gd name="T12" fmla="*/ 22 w 27"/>
                <a:gd name="T13" fmla="*/ 9 h 38"/>
                <a:gd name="T14" fmla="*/ 5 w 27"/>
                <a:gd name="T15" fmla="*/ 1 h 38"/>
                <a:gd name="T16" fmla="*/ 1 w 27"/>
                <a:gd name="T17" fmla="*/ 6 h 38"/>
                <a:gd name="T18" fmla="*/ 6 w 27"/>
                <a:gd name="T19" fmla="*/ 10 h 38"/>
                <a:gd name="T20" fmla="*/ 15 w 27"/>
                <a:gd name="T21" fmla="*/ 14 h 38"/>
                <a:gd name="T22" fmla="*/ 15 w 27"/>
                <a:gd name="T23" fmla="*/ 24 h 38"/>
                <a:gd name="T24" fmla="*/ 6 w 2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6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2" y="31"/>
                    <a:pt x="2" y="33"/>
                  </a:cubicBezTo>
                  <a:cubicBezTo>
                    <a:pt x="2" y="36"/>
                    <a:pt x="4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38"/>
                    <a:pt x="20" y="34"/>
                    <a:pt x="24" y="28"/>
                  </a:cubicBezTo>
                  <a:cubicBezTo>
                    <a:pt x="27" y="22"/>
                    <a:pt x="26" y="15"/>
                    <a:pt x="22" y="9"/>
                  </a:cubicBezTo>
                  <a:cubicBezTo>
                    <a:pt x="18" y="3"/>
                    <a:pt x="12" y="0"/>
                    <a:pt x="5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9"/>
                    <a:pt x="3" y="11"/>
                    <a:pt x="6" y="10"/>
                  </a:cubicBezTo>
                  <a:cubicBezTo>
                    <a:pt x="11" y="10"/>
                    <a:pt x="13" y="12"/>
                    <a:pt x="15" y="14"/>
                  </a:cubicBezTo>
                  <a:cubicBezTo>
                    <a:pt x="17" y="17"/>
                    <a:pt x="17" y="21"/>
                    <a:pt x="15" y="24"/>
                  </a:cubicBezTo>
                  <a:cubicBezTo>
                    <a:pt x="14" y="27"/>
                    <a:pt x="11" y="29"/>
                    <a:pt x="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317499" y="1343750"/>
            <a:ext cx="5472000" cy="0"/>
          </a:xfrm>
          <a:prstGeom prst="lin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6388918" y="1343750"/>
            <a:ext cx="5472000" cy="0"/>
          </a:xfrm>
          <a:prstGeom prst="lin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67" name="Chart 3"/>
          <p:cNvGraphicFramePr/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760359697"/>
              </p:ext>
            </p:extLst>
          </p:nvPr>
        </p:nvGraphicFramePr>
        <p:xfrm>
          <a:off x="2141538" y="3598863"/>
          <a:ext cx="1755775" cy="93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2"/>
          </a:graphicData>
        </a:graphic>
      </p:graphicFrame>
      <p:sp>
        <p:nvSpPr>
          <p:cNvPr id="88" name="TextBox 87"/>
          <p:cNvSpPr txBox="1"/>
          <p:nvPr/>
        </p:nvSpPr>
        <p:spPr>
          <a:xfrm>
            <a:off x="6400232" y="1464767"/>
            <a:ext cx="5460686" cy="374009"/>
          </a:xfrm>
          <a:prstGeom prst="rect">
            <a:avLst/>
          </a:prstGeom>
        </p:spPr>
        <p:txBody>
          <a:bodyPr vert="horz" wrap="square" lIns="36000" tIns="72000" rIns="36000" bIns="72000" rtlCol="0" anchor="t" anchorCtr="0">
            <a:noAutofit/>
          </a:bodyPr>
          <a:lstStyle/>
          <a:p>
            <a:pPr marL="180000" indent="-180000">
              <a:spcAft>
                <a:spcPts val="300"/>
              </a:spcAft>
              <a:buClr>
                <a:srgbClr val="F0720A"/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2025 </a:t>
            </a:r>
            <a:r>
              <a:rPr lang="ru-RU" sz="1200" dirty="0" err="1"/>
              <a:t>жылға</a:t>
            </a:r>
            <a:r>
              <a:rPr lang="ru-RU" sz="1200" dirty="0"/>
              <a:t> </a:t>
            </a:r>
            <a:r>
              <a:rPr lang="ru-RU" sz="1200" dirty="0" err="1"/>
              <a:t>көрсетілген</a:t>
            </a:r>
            <a:r>
              <a:rPr lang="ru-RU" sz="1200" dirty="0"/>
              <a:t> </a:t>
            </a:r>
            <a:r>
              <a:rPr lang="ru-RU" sz="1200" dirty="0" err="1"/>
              <a:t>қызметтер</a:t>
            </a:r>
            <a:r>
              <a:rPr lang="ru-RU" sz="1200" dirty="0"/>
              <a:t> </a:t>
            </a:r>
            <a:r>
              <a:rPr lang="ru-RU" sz="1200" dirty="0" err="1"/>
              <a:t>көлемі</a:t>
            </a:r>
            <a:r>
              <a:rPr lang="ru-RU" sz="1200" dirty="0"/>
              <a:t> </a:t>
            </a:r>
            <a:r>
              <a:rPr lang="ru-RU" sz="1200" b="1" dirty="0" smtClean="0">
                <a:solidFill>
                  <a:schemeClr val="accent1"/>
                </a:solidFill>
              </a:rPr>
              <a:t>43 058 </a:t>
            </a:r>
            <a:r>
              <a:rPr lang="ru-RU" sz="1200" b="0" dirty="0" smtClean="0">
                <a:solidFill>
                  <a:schemeClr val="accent1"/>
                </a:solidFill>
              </a:rPr>
              <a:t>Гкал</a:t>
            </a:r>
          </a:p>
        </p:txBody>
      </p:sp>
      <p:graphicFrame>
        <p:nvGraphicFramePr>
          <p:cNvPr id="146" name="Chart 3"/>
          <p:cNvGraphicFramePr/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067179986"/>
              </p:ext>
            </p:extLst>
          </p:nvPr>
        </p:nvGraphicFramePr>
        <p:xfrm>
          <a:off x="7621588" y="2274888"/>
          <a:ext cx="2838450" cy="283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3"/>
          </a:graphicData>
        </a:graphic>
      </p:graphicFrame>
      <p:sp>
        <p:nvSpPr>
          <p:cNvPr id="26" name="Прямоугольник 25"/>
          <p:cNvSpPr/>
          <p:nvPr>
            <p:custDataLst>
              <p:tags r:id="rId11"/>
            </p:custDataLst>
          </p:nvPr>
        </p:nvSpPr>
        <p:spPr bwMode="gray">
          <a:xfrm>
            <a:off x="8739188" y="2722562"/>
            <a:ext cx="273050" cy="247650"/>
          </a:xfrm>
          <a:prstGeom prst="rect">
            <a:avLst/>
          </a:prstGeom>
          <a:solidFill>
            <a:srgbClr val="DFE5E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6B564EF2-0E9F-4480-94A3-CE6FA85FF10E}" type="datetime'1''''''''''''''''''''''''''''''''''2''''''''''''''''''2'''">
              <a:rPr lang="ru-RU" altLang="en-US" sz="900" smtClean="0">
                <a:solidFill>
                  <a:schemeClr val="tx1"/>
                </a:solidFill>
              </a:rPr>
              <a:pPr/>
              <a:t>122</a:t>
            </a:fld>
            <a:r>
              <a:rPr lang="ru-RU" altLang="en-US" sz="900" dirty="0" smtClean="0">
                <a:solidFill>
                  <a:schemeClr val="tx1"/>
                </a:solidFill>
              </a:rPr>
              <a:t/>
            </a:r>
            <a:br>
              <a:rPr lang="ru-RU" altLang="en-US" sz="900" dirty="0" smtClean="0">
                <a:solidFill>
                  <a:schemeClr val="tx1"/>
                </a:solidFill>
              </a:rPr>
            </a:br>
            <a:r>
              <a:rPr lang="ru-RU" altLang="en-US" sz="900" dirty="0" smtClean="0">
                <a:solidFill>
                  <a:schemeClr val="tx1"/>
                </a:solidFill>
              </a:rPr>
              <a:t>(</a:t>
            </a:r>
            <a:fld id="{0D701569-8F81-41A5-B91D-F96F5AED73F3}" type="datetime'''''''''0''''''''''''%'''''''''''''''''''''''''''''''''''">
              <a:rPr lang="ru-RU" altLang="en-US" sz="900" smtClean="0">
                <a:solidFill>
                  <a:schemeClr val="tx1"/>
                </a:solidFill>
              </a:rPr>
              <a:pPr/>
              <a:t>0%</a:t>
            </a:fld>
            <a:r>
              <a:rPr lang="ru-RU" altLang="en-US" sz="900" dirty="0" smtClean="0">
                <a:solidFill>
                  <a:schemeClr val="tx1"/>
                </a:solidFill>
              </a:rPr>
              <a:t>)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>
            <p:custDataLst>
              <p:tags r:id="rId12"/>
            </p:custDataLst>
          </p:nvPr>
        </p:nvSpPr>
        <p:spPr bwMode="gray">
          <a:xfrm>
            <a:off x="9934575" y="3856037"/>
            <a:ext cx="381000" cy="2476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091FFEC3-98F5-4B43-A5A1-868698527E4D}" type="datetime'''''2''''5'' ''''''''0''''''6''''''''''''''''''9'''''">
              <a:rPr lang="ru-RU" altLang="en-US" sz="900" smtClean="0">
                <a:solidFill>
                  <a:schemeClr val="bg1"/>
                </a:solidFill>
              </a:rPr>
              <a:pPr/>
              <a:t>25 069</a:t>
            </a:fld>
            <a:r>
              <a:rPr lang="ru-RU" altLang="en-US" sz="900" dirty="0" smtClean="0">
                <a:solidFill>
                  <a:schemeClr val="bg1"/>
                </a:solidFill>
              </a:rPr>
              <a:t/>
            </a:r>
            <a:br>
              <a:rPr lang="ru-RU" altLang="en-US" sz="900" dirty="0" smtClean="0">
                <a:solidFill>
                  <a:schemeClr val="bg1"/>
                </a:solidFill>
              </a:rPr>
            </a:br>
            <a:r>
              <a:rPr lang="ru-RU" altLang="en-US" sz="900" dirty="0" smtClean="0">
                <a:solidFill>
                  <a:schemeClr val="bg1"/>
                </a:solidFill>
              </a:rPr>
              <a:t>(</a:t>
            </a:r>
            <a:fld id="{B392DE3F-9960-44E8-8BFB-8E304DC1F69C}" type="datetime'''''''5''''''''''''''''''''8''''''%'''''''''''''''''">
              <a:rPr lang="ru-RU" altLang="en-US" sz="900" smtClean="0">
                <a:solidFill>
                  <a:schemeClr val="bg1"/>
                </a:solidFill>
              </a:rPr>
              <a:pPr/>
              <a:t>58%</a:t>
            </a:fld>
            <a:r>
              <a:rPr lang="ru-RU" altLang="en-US" sz="900" dirty="0" smtClean="0">
                <a:solidFill>
                  <a:schemeClr val="bg1"/>
                </a:solidFill>
              </a:rPr>
              <a:t>)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93" name="Прямоугольник 92"/>
          <p:cNvSpPr/>
          <p:nvPr>
            <p:custDataLst>
              <p:tags r:id="rId13"/>
            </p:custDataLst>
          </p:nvPr>
        </p:nvSpPr>
        <p:spPr bwMode="gray">
          <a:xfrm>
            <a:off x="8121650" y="4414837"/>
            <a:ext cx="317500" cy="2476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55232F7D-7014-44BB-AF13-F832462BC99D}" type="datetime'''''''''''''2'''''''''''''''' ''''9''''''''7''4'''''''''''''''">
              <a:rPr lang="ru-RU" altLang="en-US" sz="900" smtClean="0">
                <a:solidFill>
                  <a:schemeClr val="bg1"/>
                </a:solidFill>
              </a:rPr>
              <a:pPr/>
              <a:t>2 974</a:t>
            </a:fld>
            <a:r>
              <a:rPr lang="ru-RU" altLang="en-US" sz="900" dirty="0" smtClean="0">
                <a:solidFill>
                  <a:schemeClr val="bg1"/>
                </a:solidFill>
              </a:rPr>
              <a:t/>
            </a:r>
            <a:br>
              <a:rPr lang="ru-RU" altLang="en-US" sz="900" dirty="0" smtClean="0">
                <a:solidFill>
                  <a:schemeClr val="bg1"/>
                </a:solidFill>
              </a:rPr>
            </a:br>
            <a:r>
              <a:rPr lang="ru-RU" altLang="en-US" sz="900" dirty="0" smtClean="0">
                <a:solidFill>
                  <a:schemeClr val="bg1"/>
                </a:solidFill>
              </a:rPr>
              <a:t>(</a:t>
            </a:r>
            <a:fld id="{AEE20083-3B53-4B38-AAB2-769D6E37CE42}" type="datetime'''''''''''''7''''''''''''''''''''''''''''%'''''">
              <a:rPr lang="ru-RU" altLang="en-US" sz="900" smtClean="0">
                <a:solidFill>
                  <a:schemeClr val="bg1"/>
                </a:solidFill>
              </a:rPr>
              <a:pPr/>
              <a:t>7%</a:t>
            </a:fld>
            <a:r>
              <a:rPr lang="ru-RU" altLang="en-US" sz="900" dirty="0" smtClean="0">
                <a:solidFill>
                  <a:schemeClr val="bg1"/>
                </a:solidFill>
              </a:rPr>
              <a:t>)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96" name="Прямоугольник 95"/>
          <p:cNvSpPr/>
          <p:nvPr>
            <p:custDataLst>
              <p:tags r:id="rId14"/>
            </p:custDataLst>
          </p:nvPr>
        </p:nvSpPr>
        <p:spPr bwMode="gray">
          <a:xfrm>
            <a:off x="7926388" y="4167187"/>
            <a:ext cx="273050" cy="247650"/>
          </a:xfrm>
          <a:prstGeom prst="rect">
            <a:avLst/>
          </a:prstGeom>
          <a:solidFill>
            <a:srgbClr val="C0C0C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C78869C3-9B28-441D-9DFA-0FEEB7C683F7}" type="datetime'''''9''9''0'''''''''''">
              <a:rPr lang="ru-RU" altLang="en-US" sz="900" smtClean="0">
                <a:solidFill>
                  <a:schemeClr val="tx1"/>
                </a:solidFill>
              </a:rPr>
              <a:pPr/>
              <a:t>990</a:t>
            </a:fld>
            <a:r>
              <a:rPr lang="ru-RU" altLang="en-US" sz="900" dirty="0" smtClean="0">
                <a:solidFill>
                  <a:schemeClr val="tx1"/>
                </a:solidFill>
              </a:rPr>
              <a:t/>
            </a:r>
            <a:br>
              <a:rPr lang="ru-RU" altLang="en-US" sz="900" dirty="0" smtClean="0">
                <a:solidFill>
                  <a:schemeClr val="tx1"/>
                </a:solidFill>
              </a:rPr>
            </a:br>
            <a:r>
              <a:rPr lang="ru-RU" altLang="en-US" sz="900" dirty="0" smtClean="0">
                <a:solidFill>
                  <a:schemeClr val="tx1"/>
                </a:solidFill>
              </a:rPr>
              <a:t>(</a:t>
            </a:r>
            <a:fld id="{00669B25-250F-450D-AE1D-FE64D9842B7E}" type="datetime'''''''''''''2''''''''''''%'''''''''">
              <a:rPr lang="ru-RU" altLang="en-US" sz="900" smtClean="0">
                <a:solidFill>
                  <a:schemeClr val="tx1"/>
                </a:solidFill>
              </a:rPr>
              <a:pPr/>
              <a:t>2%</a:t>
            </a:fld>
            <a:r>
              <a:rPr lang="ru-RU" altLang="en-US" sz="900" dirty="0" smtClean="0">
                <a:solidFill>
                  <a:schemeClr val="tx1"/>
                </a:solidFill>
              </a:rPr>
              <a:t>)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00" name="Прямоугольник 99"/>
          <p:cNvSpPr/>
          <p:nvPr>
            <p:custDataLst>
              <p:tags r:id="rId15"/>
            </p:custDataLst>
          </p:nvPr>
        </p:nvSpPr>
        <p:spPr bwMode="gray">
          <a:xfrm>
            <a:off x="7789863" y="3217862"/>
            <a:ext cx="381000" cy="2476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05584FBD-40F8-4FD6-BCEB-6E4C546719A5}" type="datetime'''''''''''''''''1''''''''''''''0'''''''' ''''9''1''''2'">
              <a:rPr lang="ru-RU" altLang="en-US" sz="900" smtClean="0">
                <a:solidFill>
                  <a:schemeClr val="bg1"/>
                </a:solidFill>
              </a:rPr>
              <a:pPr/>
              <a:t>10 912</a:t>
            </a:fld>
            <a:r>
              <a:rPr lang="ru-RU" altLang="en-US" sz="900" dirty="0" smtClean="0">
                <a:solidFill>
                  <a:schemeClr val="bg1"/>
                </a:solidFill>
              </a:rPr>
              <a:t/>
            </a:r>
            <a:br>
              <a:rPr lang="ru-RU" altLang="en-US" sz="900" dirty="0" smtClean="0">
                <a:solidFill>
                  <a:schemeClr val="bg1"/>
                </a:solidFill>
              </a:rPr>
            </a:br>
            <a:r>
              <a:rPr lang="ru-RU" altLang="en-US" sz="900" dirty="0" smtClean="0">
                <a:solidFill>
                  <a:schemeClr val="bg1"/>
                </a:solidFill>
              </a:rPr>
              <a:t>(</a:t>
            </a:r>
            <a:fld id="{3B499D59-26D3-40CD-878D-39891DAFDF99}" type="datetime'''2''''''''''''''''''''''''''''''5%'''''''''''''">
              <a:rPr lang="ru-RU" altLang="en-US" sz="900" smtClean="0">
                <a:solidFill>
                  <a:schemeClr val="bg1"/>
                </a:solidFill>
              </a:rPr>
              <a:pPr/>
              <a:t>25%</a:t>
            </a:fld>
            <a:r>
              <a:rPr lang="ru-RU" altLang="en-US" sz="900" dirty="0" smtClean="0">
                <a:solidFill>
                  <a:schemeClr val="bg1"/>
                </a:solidFill>
              </a:rPr>
              <a:t>)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23" name="Прямоугольник 122"/>
          <p:cNvSpPr/>
          <p:nvPr>
            <p:custDataLst>
              <p:tags r:id="rId16"/>
            </p:custDataLst>
          </p:nvPr>
        </p:nvSpPr>
        <p:spPr bwMode="gray">
          <a:xfrm>
            <a:off x="8510588" y="2474912"/>
            <a:ext cx="317500" cy="247650"/>
          </a:xfrm>
          <a:prstGeom prst="rect">
            <a:avLst/>
          </a:prstGeom>
          <a:solidFill>
            <a:srgbClr val="4C6C9C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C2226A8E-235D-41AD-A8A2-666B0052AEB0}" type="datetime'''''''''''1'''''''''''' ''''''''73''''8'''">
              <a:rPr lang="ru-RU" altLang="en-US" sz="900" smtClean="0">
                <a:solidFill>
                  <a:schemeClr val="bg1"/>
                </a:solidFill>
              </a:rPr>
              <a:pPr/>
              <a:t>1 738</a:t>
            </a:fld>
            <a:r>
              <a:rPr lang="ru-RU" altLang="en-US" sz="900" dirty="0" smtClean="0">
                <a:solidFill>
                  <a:schemeClr val="bg1"/>
                </a:solidFill>
              </a:rPr>
              <a:t/>
            </a:r>
            <a:br>
              <a:rPr lang="ru-RU" altLang="en-US" sz="900" dirty="0" smtClean="0">
                <a:solidFill>
                  <a:schemeClr val="bg1"/>
                </a:solidFill>
              </a:rPr>
            </a:br>
            <a:r>
              <a:rPr lang="ru-RU" altLang="en-US" sz="900" dirty="0" smtClean="0">
                <a:solidFill>
                  <a:schemeClr val="bg1"/>
                </a:solidFill>
              </a:rPr>
              <a:t>(</a:t>
            </a:r>
            <a:fld id="{7B29D0D3-E1EC-4BBA-AAD9-F7530637DC77}" type="datetime'''''''''4''''%'''''''''''''''">
              <a:rPr lang="ru-RU" altLang="en-US" sz="900" smtClean="0">
                <a:solidFill>
                  <a:schemeClr val="bg1"/>
                </a:solidFill>
              </a:rPr>
              <a:pPr/>
              <a:t>4%</a:t>
            </a:fld>
            <a:r>
              <a:rPr lang="ru-RU" altLang="en-US" sz="900" dirty="0" smtClean="0">
                <a:solidFill>
                  <a:schemeClr val="bg1"/>
                </a:solidFill>
              </a:rPr>
              <a:t>)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26" name="Прямоугольник 125"/>
          <p:cNvSpPr/>
          <p:nvPr>
            <p:custDataLst>
              <p:tags r:id="rId17"/>
            </p:custDataLst>
          </p:nvPr>
        </p:nvSpPr>
        <p:spPr bwMode="gray">
          <a:xfrm>
            <a:off x="8826500" y="2970213"/>
            <a:ext cx="317500" cy="247650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964A23EE-91DA-4944-A2BB-4F01572F1850}" type="datetime'''1'''''''''''''''''''''' ''''''25''''3'''''''''''''">
              <a:rPr lang="ru-RU" altLang="en-US" sz="900" smtClean="0">
                <a:solidFill>
                  <a:schemeClr val="bg1"/>
                </a:solidFill>
              </a:rPr>
              <a:pPr/>
              <a:t>1 253</a:t>
            </a:fld>
            <a:r>
              <a:rPr lang="ru-RU" altLang="en-US" sz="900" dirty="0" smtClean="0">
                <a:solidFill>
                  <a:schemeClr val="bg1"/>
                </a:solidFill>
              </a:rPr>
              <a:t/>
            </a:r>
            <a:br>
              <a:rPr lang="ru-RU" altLang="en-US" sz="900" dirty="0" smtClean="0">
                <a:solidFill>
                  <a:schemeClr val="bg1"/>
                </a:solidFill>
              </a:rPr>
            </a:br>
            <a:r>
              <a:rPr lang="ru-RU" altLang="en-US" sz="900" dirty="0" smtClean="0">
                <a:solidFill>
                  <a:schemeClr val="bg1"/>
                </a:solidFill>
              </a:rPr>
              <a:t>(</a:t>
            </a:r>
            <a:fld id="{1E9F9692-8A93-461E-9863-9E11D58C1457}" type="datetime'''''''''''''''''''3''''''''''''''''''%'''''''''''''''''''">
              <a:rPr lang="ru-RU" altLang="en-US" sz="900" smtClean="0">
                <a:solidFill>
                  <a:schemeClr val="bg1"/>
                </a:solidFill>
              </a:rPr>
              <a:pPr/>
              <a:t>3%</a:t>
            </a:fld>
            <a:r>
              <a:rPr lang="ru-RU" altLang="en-US" sz="900" dirty="0" smtClean="0">
                <a:solidFill>
                  <a:schemeClr val="bg1"/>
                </a:solidFill>
              </a:rPr>
              <a:t>)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66" name="Прямоугольник 65"/>
          <p:cNvSpPr/>
          <p:nvPr>
            <p:custDataLst>
              <p:tags r:id="rId18"/>
            </p:custDataLst>
          </p:nvPr>
        </p:nvSpPr>
        <p:spPr bwMode="auto">
          <a:xfrm>
            <a:off x="6665913" y="2301875"/>
            <a:ext cx="1897063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ru-RU" altLang="en-US" sz="900" dirty="0">
                <a:solidFill>
                  <a:schemeClr val="tx1"/>
                </a:solidFill>
              </a:rPr>
              <a:t>"ТЕМІРЖОЛСУ-ПАВЛОДАР" ЖШС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>
            <p:custDataLst>
              <p:tags r:id="rId19"/>
            </p:custDataLst>
          </p:nvPr>
        </p:nvSpPr>
        <p:spPr bwMode="auto">
          <a:xfrm>
            <a:off x="10390188" y="3994150"/>
            <a:ext cx="1495425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altLang="en-US" sz="900" dirty="0">
                <a:solidFill>
                  <a:schemeClr val="tx1"/>
                </a:solidFill>
              </a:rPr>
              <a:t>"ТЕПЛОСЕРВИС-</a:t>
            </a:r>
            <a:r>
              <a:rPr lang="ru-RU" altLang="en-US" sz="900" dirty="0" err="1">
                <a:solidFill>
                  <a:schemeClr val="tx1"/>
                </a:solidFill>
              </a:rPr>
              <a:t>Ақсу</a:t>
            </a:r>
            <a:r>
              <a:rPr lang="ru-RU" altLang="en-US" sz="900" dirty="0">
                <a:solidFill>
                  <a:schemeClr val="tx1"/>
                </a:solidFill>
              </a:rPr>
              <a:t>" КМК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>
            <p:custDataLst>
              <p:tags r:id="rId20"/>
            </p:custDataLst>
          </p:nvPr>
        </p:nvSpPr>
        <p:spPr bwMode="auto">
          <a:xfrm>
            <a:off x="7059613" y="4708525"/>
            <a:ext cx="1065213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ru-RU" altLang="en-US" sz="900" dirty="0">
                <a:solidFill>
                  <a:schemeClr val="tx1"/>
                </a:solidFill>
              </a:rPr>
              <a:t>"</a:t>
            </a:r>
            <a:r>
              <a:rPr lang="ru-RU" altLang="en-US" sz="900" dirty="0" smtClean="0">
                <a:solidFill>
                  <a:schemeClr val="tx1"/>
                </a:solidFill>
              </a:rPr>
              <a:t>ГРЭССТРОЙ« ЖШС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>
            <p:custDataLst>
              <p:tags r:id="rId21"/>
            </p:custDataLst>
          </p:nvPr>
        </p:nvSpPr>
        <p:spPr bwMode="auto">
          <a:xfrm>
            <a:off x="7231063" y="4384675"/>
            <a:ext cx="619125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ru-RU" altLang="en-US" sz="900" dirty="0">
                <a:solidFill>
                  <a:schemeClr val="tx1"/>
                </a:solidFill>
              </a:rPr>
              <a:t>"ПРЭК" АҚ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 78"/>
          <p:cNvSpPr/>
          <p:nvPr>
            <p:custDataLst>
              <p:tags r:id="rId22"/>
            </p:custDataLst>
          </p:nvPr>
        </p:nvSpPr>
        <p:spPr bwMode="auto">
          <a:xfrm>
            <a:off x="7850188" y="2165350"/>
            <a:ext cx="98425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chemeClr val="tx1"/>
                </a:solidFill>
              </a:rPr>
              <a:t>"LAVAGGIO" </a:t>
            </a:r>
            <a:r>
              <a:rPr lang="ru-RU" altLang="en-US" sz="900" dirty="0">
                <a:solidFill>
                  <a:schemeClr val="tx1"/>
                </a:solidFill>
              </a:rPr>
              <a:t>ЖШС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>
            <p:custDataLst>
              <p:tags r:id="rId23"/>
            </p:custDataLst>
          </p:nvPr>
        </p:nvSpPr>
        <p:spPr bwMode="auto">
          <a:xfrm>
            <a:off x="6589713" y="3074988"/>
            <a:ext cx="1112838" cy="2730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ru-RU" altLang="en-US" sz="900" dirty="0">
                <a:solidFill>
                  <a:schemeClr val="tx1"/>
                </a:solidFill>
              </a:rPr>
              <a:t>"АҚСУ ЖЫЛЫЖАЙ </a:t>
            </a:r>
            <a:endParaRPr lang="ru-RU" altLang="en-US" sz="900" dirty="0" smtClean="0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ru-RU" altLang="en-US" sz="900" dirty="0" smtClean="0">
                <a:solidFill>
                  <a:schemeClr val="tx1"/>
                </a:solidFill>
              </a:rPr>
              <a:t>КОМПЛЕКСІ</a:t>
            </a:r>
            <a:r>
              <a:rPr lang="ru-RU" altLang="en-US" sz="900" dirty="0">
                <a:solidFill>
                  <a:schemeClr val="tx1"/>
                </a:solidFill>
              </a:rPr>
              <a:t>" ЖШС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81" name="Прямоугольник 80"/>
          <p:cNvSpPr/>
          <p:nvPr>
            <p:custDataLst>
              <p:tags r:id="rId24"/>
            </p:custDataLst>
          </p:nvPr>
        </p:nvSpPr>
        <p:spPr bwMode="auto">
          <a:xfrm>
            <a:off x="8885238" y="2197100"/>
            <a:ext cx="1406525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altLang="en-US" sz="900" dirty="0">
                <a:solidFill>
                  <a:schemeClr val="tx1"/>
                </a:solidFill>
              </a:rPr>
              <a:t>"ГИДРОСЕРВИС-ҚР" ЖШС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57" name="Freeform 140"/>
          <p:cNvSpPr/>
          <p:nvPr/>
        </p:nvSpPr>
        <p:spPr>
          <a:xfrm>
            <a:off x="6293642" y="1449911"/>
            <a:ext cx="5699657" cy="4357688"/>
          </a:xfrm>
          <a:custGeom>
            <a:avLst/>
            <a:gdLst>
              <a:gd name="connsiteX0" fmla="*/ 0 w 937260"/>
              <a:gd name="connsiteY0" fmla="*/ 0 h 350520"/>
              <a:gd name="connsiteX1" fmla="*/ 0 w 937260"/>
              <a:gd name="connsiteY1" fmla="*/ 350520 h 350520"/>
              <a:gd name="connsiteX2" fmla="*/ 937260 w 937260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260" h="350520">
                <a:moveTo>
                  <a:pt x="0" y="0"/>
                </a:moveTo>
                <a:lnTo>
                  <a:pt x="0" y="350520"/>
                </a:lnTo>
                <a:lnTo>
                  <a:pt x="937260" y="350520"/>
                </a:lnTo>
              </a:path>
            </a:pathLst>
          </a:cu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defTabSz="583170">
              <a:spcAft>
                <a:spcPts val="300"/>
              </a:spcAft>
              <a:buFont typeface="Arial" panose="020B0604020202020204" pitchFamily="34" charset="0"/>
              <a:buNone/>
            </a:pPr>
            <a:endParaRPr lang="da-DK" sz="1200" dirty="0">
              <a:solidFill>
                <a:schemeClr val="accent1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10731260" y="2544792"/>
            <a:ext cx="974785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 smtClean="0"/>
              <a:t>Гкал</a:t>
            </a:r>
            <a:endParaRPr lang="ru-RU" sz="1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82631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  <a:endParaRPr lang="ru-RU" sz="9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1351008" y="2874113"/>
            <a:ext cx="516935" cy="20841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900" dirty="0">
              <a:solidFill>
                <a:schemeClr val="bg2">
                  <a:lumMod val="6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3139" y="4573072"/>
            <a:ext cx="428322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72119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24156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15" name="Слайд think-cell" r:id="rId7" imgW="594" imgH="595" progId="TCLayout.ActiveDocument.1">
                  <p:embed/>
                </p:oleObj>
              </mc:Choice>
              <mc:Fallback>
                <p:oleObj name="Слайд think-cell" r:id="rId7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lvl="0"/>
            <a:r>
              <a:rPr lang="ru-RU" b="0" dirty="0" smtClean="0">
                <a:solidFill>
                  <a:schemeClr val="accent1"/>
                </a:solidFill>
              </a:rPr>
              <a:t>ЕЭК: </a:t>
            </a:r>
            <a:r>
              <a:rPr lang="ru-RU" dirty="0" err="1"/>
              <a:t>Реттеліп</a:t>
            </a:r>
            <a:r>
              <a:rPr lang="ru-RU" dirty="0"/>
              <a:t> </a:t>
            </a:r>
            <a:r>
              <a:rPr lang="ru-RU" dirty="0" err="1"/>
              <a:t>көрсетілетін</a:t>
            </a:r>
            <a:r>
              <a:rPr lang="ru-RU" dirty="0"/>
              <a:t> </a:t>
            </a:r>
            <a:r>
              <a:rPr lang="ru-RU" dirty="0" err="1"/>
              <a:t>қызметтерді</a:t>
            </a:r>
            <a:r>
              <a:rPr lang="ru-RU" dirty="0"/>
              <a:t> </a:t>
            </a:r>
            <a:r>
              <a:rPr lang="ru-RU" dirty="0" err="1"/>
              <a:t>тұтынушылармен</a:t>
            </a:r>
            <a:r>
              <a:rPr lang="ru-RU" dirty="0"/>
              <a:t> </a:t>
            </a:r>
            <a:r>
              <a:rPr lang="ru-RU" dirty="0" err="1"/>
              <a:t>жүргізілетін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endParaRPr lang="ru-RU" b="0" dirty="0">
              <a:solidFill>
                <a:schemeClr val="accent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08714" y="3244334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ECD311-34CC-475C-AD0B-8F1E6CBB6A1A}" type="datetime'''''''''''''''1''''''''''''00''''''''%'''''''''''''''''''">
              <a:rPr lang="ru-RU" altLang="en-US">
                <a:solidFill>
                  <a:schemeClr val="bg1"/>
                </a:solidFill>
              </a:rPr>
              <a:pPr/>
              <a:t>100%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795043" y="4895016"/>
            <a:ext cx="643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ECD311-34CC-475C-AD0B-8F1E6CBB6A1A}" type="datetime'''''''''''''''1''''''''''''00''''''''%'''''''''''''''''''">
              <a:rPr lang="ru-RU" altLang="en-US" sz="1400">
                <a:solidFill>
                  <a:schemeClr val="bg1"/>
                </a:solidFill>
              </a:rPr>
              <a:pPr/>
              <a:t>100%</a:t>
            </a:fld>
            <a:endParaRPr lang="ru-RU" sz="1400" dirty="0"/>
          </a:p>
        </p:txBody>
      </p:sp>
      <p:sp>
        <p:nvSpPr>
          <p:cNvPr id="9" name="Текст 2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7974963" y="5816600"/>
            <a:ext cx="16541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spcBef>
                <a:spcPct val="0"/>
              </a:spcBef>
              <a:buNone/>
            </a:pPr>
            <a:endParaRPr lang="ru-RU" sz="1400" dirty="0">
              <a:latin typeface="+mn-lt"/>
              <a:cs typeface="+mn-cs"/>
              <a:sym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4526" y="2850144"/>
            <a:ext cx="2165349" cy="14017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«ЕЭК» АҚ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gray">
          <a:xfrm>
            <a:off x="4475162" y="1423988"/>
            <a:ext cx="2738416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 err="1">
                <a:solidFill>
                  <a:schemeClr val="dk1"/>
                </a:solidFill>
              </a:rPr>
              <a:t>Қызмет</a:t>
            </a:r>
            <a:r>
              <a:rPr lang="ru-RU" sz="1400" b="1" i="1" dirty="0">
                <a:solidFill>
                  <a:schemeClr val="dk1"/>
                </a:solidFill>
              </a:rPr>
              <a:t> </a:t>
            </a:r>
            <a:r>
              <a:rPr lang="ru-RU" sz="1400" b="1" i="1" dirty="0" err="1">
                <a:solidFill>
                  <a:schemeClr val="dk1"/>
                </a:solidFill>
              </a:rPr>
              <a:t>көрсету</a:t>
            </a:r>
            <a:endParaRPr lang="ru-RU" sz="1400" b="1" i="1" dirty="0">
              <a:solidFill>
                <a:schemeClr val="dk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gray">
          <a:xfrm>
            <a:off x="7213829" y="1423988"/>
            <a:ext cx="2224088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 err="1">
                <a:solidFill>
                  <a:schemeClr val="dk1"/>
                </a:solidFill>
              </a:rPr>
              <a:t>Қызмет</a:t>
            </a:r>
            <a:r>
              <a:rPr lang="ru-RU" sz="1400" b="1" i="1" dirty="0">
                <a:solidFill>
                  <a:schemeClr val="dk1"/>
                </a:solidFill>
              </a:rPr>
              <a:t> </a:t>
            </a:r>
            <a:r>
              <a:rPr lang="ru-RU" sz="1400" b="1" i="1" dirty="0" err="1">
                <a:solidFill>
                  <a:schemeClr val="dk1"/>
                </a:solidFill>
              </a:rPr>
              <a:t>тарифі</a:t>
            </a:r>
            <a:endParaRPr lang="ru-RU" sz="1400" b="1" i="1" dirty="0">
              <a:solidFill>
                <a:schemeClr val="dk1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946400" y="1423988"/>
            <a:ext cx="1438275" cy="3671888"/>
            <a:chOff x="2432720" y="2258870"/>
            <a:chExt cx="1438524" cy="3672000"/>
          </a:xfrm>
        </p:grpSpPr>
        <p:sp>
          <p:nvSpPr>
            <p:cNvPr id="14" name="Freeform 54"/>
            <p:cNvSpPr>
              <a:spLocks/>
            </p:cNvSpPr>
            <p:nvPr/>
          </p:nvSpPr>
          <p:spPr bwMode="auto">
            <a:xfrm>
              <a:off x="2432720" y="2258870"/>
              <a:ext cx="1438524" cy="3375993"/>
            </a:xfrm>
            <a:custGeom>
              <a:avLst/>
              <a:gdLst>
                <a:gd name="T0" fmla="*/ 0 w 1001"/>
                <a:gd name="T1" fmla="*/ 1473200 h 2224"/>
                <a:gd name="T2" fmla="*/ 971550 w 1001"/>
                <a:gd name="T3" fmla="*/ 1473200 h 2224"/>
                <a:gd name="T4" fmla="*/ 971550 w 1001"/>
                <a:gd name="T5" fmla="*/ 1897062 h 2224"/>
                <a:gd name="T6" fmla="*/ 1589088 w 1001"/>
                <a:gd name="T7" fmla="*/ 3530600 h 2224"/>
                <a:gd name="T8" fmla="*/ 1589088 w 1001"/>
                <a:gd name="T9" fmla="*/ 0 h 2224"/>
                <a:gd name="T10" fmla="*/ 0 w 1001"/>
                <a:gd name="T11" fmla="*/ 1473200 h 2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1"/>
                <a:gd name="T19" fmla="*/ 0 h 2224"/>
                <a:gd name="T20" fmla="*/ 1001 w 1001"/>
                <a:gd name="T21" fmla="*/ 2224 h 2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1" h="2224">
                  <a:moveTo>
                    <a:pt x="0" y="928"/>
                  </a:moveTo>
                  <a:lnTo>
                    <a:pt x="612" y="928"/>
                  </a:lnTo>
                  <a:lnTo>
                    <a:pt x="612" y="1195"/>
                  </a:lnTo>
                  <a:lnTo>
                    <a:pt x="1001" y="2224"/>
                  </a:lnTo>
                  <a:lnTo>
                    <a:pt x="1001" y="0"/>
                  </a:lnTo>
                  <a:lnTo>
                    <a:pt x="0" y="92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14:hiddenLine>
              </a:ext>
            </a:extLst>
          </p:spPr>
          <p:txBody>
            <a:bodyPr wrap="none" tIns="91440" bIns="9144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400" b="1" i="1" smtClean="0">
                <a:solidFill>
                  <a:srgbClr val="000000"/>
                </a:solidFill>
              </a:endParaRPr>
            </a:p>
          </p:txBody>
        </p:sp>
        <p:sp>
          <p:nvSpPr>
            <p:cNvPr id="15" name="Freeform 55"/>
            <p:cNvSpPr>
              <a:spLocks/>
            </p:cNvSpPr>
            <p:nvPr/>
          </p:nvSpPr>
          <p:spPr bwMode="auto">
            <a:xfrm>
              <a:off x="2432720" y="2269496"/>
              <a:ext cx="1438524" cy="3661374"/>
            </a:xfrm>
            <a:custGeom>
              <a:avLst/>
              <a:gdLst>
                <a:gd name="T0" fmla="*/ 1531938 w 1001"/>
                <a:gd name="T1" fmla="*/ 0 h 2412"/>
                <a:gd name="T2" fmla="*/ 0 w 1001"/>
                <a:gd name="T3" fmla="*/ 1462087 h 2412"/>
                <a:gd name="T4" fmla="*/ 982663 w 1001"/>
                <a:gd name="T5" fmla="*/ 1462087 h 2412"/>
                <a:gd name="T6" fmla="*/ 982663 w 1001"/>
                <a:gd name="T7" fmla="*/ 1897063 h 2412"/>
                <a:gd name="T8" fmla="*/ 1589088 w 1001"/>
                <a:gd name="T9" fmla="*/ 3829050 h 24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1"/>
                <a:gd name="T16" fmla="*/ 0 h 2412"/>
                <a:gd name="T17" fmla="*/ 1001 w 1001"/>
                <a:gd name="T18" fmla="*/ 2412 h 24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1" h="2412">
                  <a:moveTo>
                    <a:pt x="965" y="0"/>
                  </a:moveTo>
                  <a:lnTo>
                    <a:pt x="0" y="921"/>
                  </a:lnTo>
                  <a:lnTo>
                    <a:pt x="619" y="921"/>
                  </a:lnTo>
                  <a:lnTo>
                    <a:pt x="619" y="1195"/>
                  </a:lnTo>
                  <a:lnTo>
                    <a:pt x="1001" y="2412"/>
                  </a:lnTo>
                </a:path>
              </a:pathLst>
            </a:custGeom>
            <a:noFill/>
            <a:ln w="19050" cap="flat" cmpd="sng" algn="ctr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91440" bIns="9144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400" b="1" i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Rectangle 38"/>
          <p:cNvSpPr>
            <a:spLocks noChangeArrowheads="1"/>
          </p:cNvSpPr>
          <p:nvPr/>
        </p:nvSpPr>
        <p:spPr bwMode="gray">
          <a:xfrm>
            <a:off x="2638425" y="2876550"/>
            <a:ext cx="1152525" cy="396875"/>
          </a:xfrm>
          <a:prstGeom prst="rect">
            <a:avLst/>
          </a:prstGeom>
          <a:solidFill>
            <a:schemeClr val="dk2"/>
          </a:solidFill>
          <a:ln w="12700" cap="flat" cmpd="sng" algn="ctr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de-DE" sz="1050" b="0" dirty="0" err="1">
                <a:solidFill>
                  <a:schemeClr val="lt1"/>
                </a:solidFill>
              </a:rPr>
              <a:t>Реттелетін</a:t>
            </a:r>
            <a:r>
              <a:rPr lang="ru-RU" altLang="de-DE" sz="1050" b="0" dirty="0">
                <a:solidFill>
                  <a:schemeClr val="lt1"/>
                </a:solidFill>
              </a:rPr>
              <a:t> </a:t>
            </a:r>
            <a:r>
              <a:rPr lang="ru-RU" altLang="de-DE" sz="1050" b="0" dirty="0" err="1">
                <a:solidFill>
                  <a:schemeClr val="lt1"/>
                </a:solidFill>
              </a:rPr>
              <a:t>қызмет</a:t>
            </a:r>
            <a:endParaRPr lang="de-DE" altLang="de-DE" sz="1050" b="0" dirty="0" smtClean="0">
              <a:solidFill>
                <a:schemeClr val="lt1"/>
              </a:solidFill>
            </a:endParaRPr>
          </a:p>
        </p:txBody>
      </p:sp>
      <p:sp>
        <p:nvSpPr>
          <p:cNvPr id="17" name="Rectangle 38"/>
          <p:cNvSpPr>
            <a:spLocks noChangeArrowheads="1"/>
          </p:cNvSpPr>
          <p:nvPr/>
        </p:nvSpPr>
        <p:spPr bwMode="gray">
          <a:xfrm>
            <a:off x="2638425" y="3343275"/>
            <a:ext cx="1152525" cy="395288"/>
          </a:xfrm>
          <a:prstGeom prst="rect">
            <a:avLst/>
          </a:prstGeom>
          <a:solidFill>
            <a:schemeClr val="lt1">
              <a:alpha val="9502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lg" len="lg"/>
            <a:tailEnd type="none" w="lg" len="lg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kk-KZ" altLang="de-DE" sz="1050" b="0" dirty="0" smtClean="0">
                <a:solidFill>
                  <a:schemeClr val="dk1"/>
                </a:solidFill>
              </a:rPr>
              <a:t>Негізгі қызмет</a:t>
            </a:r>
            <a:endParaRPr lang="de-DE" altLang="de-DE" sz="1050" b="0" dirty="0" smtClean="0">
              <a:solidFill>
                <a:schemeClr val="dk1"/>
              </a:solidFill>
            </a:endParaRPr>
          </a:p>
        </p:txBody>
      </p:sp>
      <p:sp>
        <p:nvSpPr>
          <p:cNvPr id="18" name="Rectangle 38"/>
          <p:cNvSpPr>
            <a:spLocks noChangeArrowheads="1"/>
          </p:cNvSpPr>
          <p:nvPr/>
        </p:nvSpPr>
        <p:spPr bwMode="gray">
          <a:xfrm>
            <a:off x="2638425" y="3844925"/>
            <a:ext cx="1152525" cy="395288"/>
          </a:xfrm>
          <a:prstGeom prst="rect">
            <a:avLst/>
          </a:prstGeom>
          <a:solidFill>
            <a:schemeClr val="lt1">
              <a:alpha val="9502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lg" len="lg"/>
            <a:tailEnd type="none" w="lg" len="lg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de-DE" sz="1050" b="0" dirty="0" err="1" smtClean="0">
                <a:solidFill>
                  <a:schemeClr val="dk1"/>
                </a:solidFill>
              </a:rPr>
              <a:t>Басқа</a:t>
            </a:r>
            <a:r>
              <a:rPr lang="ru-RU" altLang="de-DE" sz="1050" b="0" dirty="0" smtClean="0">
                <a:solidFill>
                  <a:schemeClr val="dk1"/>
                </a:solidFill>
              </a:rPr>
              <a:t> </a:t>
            </a:r>
            <a:r>
              <a:rPr lang="ru-RU" altLang="de-DE" sz="1050" b="0" dirty="0" err="1" smtClean="0">
                <a:solidFill>
                  <a:schemeClr val="dk1"/>
                </a:solidFill>
              </a:rPr>
              <a:t>қызмет</a:t>
            </a:r>
            <a:endParaRPr lang="de-DE" altLang="de-DE" sz="1050" b="0" dirty="0" smtClean="0">
              <a:solidFill>
                <a:schemeClr val="dk1"/>
              </a:solidFill>
            </a:endParaRPr>
          </a:p>
        </p:txBody>
      </p:sp>
      <p:cxnSp>
        <p:nvCxnSpPr>
          <p:cNvPr id="19" name="Gerade Verbindung 14"/>
          <p:cNvCxnSpPr/>
          <p:nvPr/>
        </p:nvCxnSpPr>
        <p:spPr bwMode="auto">
          <a:xfrm>
            <a:off x="4475162" y="1198563"/>
            <a:ext cx="6660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4475162" y="692150"/>
            <a:ext cx="6659999" cy="45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72000" anchor="b"/>
          <a:lstStyle/>
          <a:p>
            <a:pPr algn="ctr"/>
            <a:r>
              <a:rPr lang="ru-RU" altLang="de-DE" sz="1600" b="1" dirty="0" err="1">
                <a:solidFill>
                  <a:srgbClr val="000000"/>
                </a:solidFill>
              </a:rPr>
              <a:t>Тұтынушылармен</a:t>
            </a:r>
            <a:r>
              <a:rPr lang="ru-RU" altLang="de-DE" sz="1600" b="1" dirty="0">
                <a:solidFill>
                  <a:srgbClr val="000000"/>
                </a:solidFill>
              </a:rPr>
              <a:t> </a:t>
            </a:r>
            <a:r>
              <a:rPr lang="ru-RU" altLang="de-DE" sz="1600" b="1" dirty="0" err="1">
                <a:solidFill>
                  <a:srgbClr val="000000"/>
                </a:solidFill>
              </a:rPr>
              <a:t>жұмыс</a:t>
            </a:r>
            <a:endParaRPr lang="en-GB" altLang="de-DE" sz="1600" b="1" dirty="0" smtClean="0">
              <a:solidFill>
                <a:srgbClr val="000000"/>
              </a:solidFill>
            </a:endParaRPr>
          </a:p>
        </p:txBody>
      </p:sp>
      <p:sp>
        <p:nvSpPr>
          <p:cNvPr id="21" name="Rounded Rectangle 526"/>
          <p:cNvSpPr/>
          <p:nvPr/>
        </p:nvSpPr>
        <p:spPr bwMode="gray">
          <a:xfrm>
            <a:off x="4475162" y="1874838"/>
            <a:ext cx="2738416" cy="3229485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err="1"/>
              <a:t>уәкілетті</a:t>
            </a:r>
            <a:r>
              <a:rPr lang="ru-RU" sz="1400" dirty="0"/>
              <a:t> орган </a:t>
            </a:r>
            <a:r>
              <a:rPr lang="ru-RU" sz="1400" dirty="0" err="1"/>
              <a:t>бекіткен</a:t>
            </a:r>
            <a:r>
              <a:rPr lang="ru-RU" sz="1400" dirty="0"/>
              <a:t> </a:t>
            </a:r>
            <a:r>
              <a:rPr lang="ru-RU" sz="1400" dirty="0" err="1"/>
              <a:t>тарифтер</a:t>
            </a:r>
            <a:r>
              <a:rPr lang="ru-RU" sz="1400" dirty="0"/>
              <a:t> </a:t>
            </a:r>
            <a:r>
              <a:rPr lang="ru-RU" sz="1400" dirty="0" err="1"/>
              <a:t>бойынша</a:t>
            </a:r>
            <a:r>
              <a:rPr lang="ru-RU" sz="1400" dirty="0"/>
              <a:t> </a:t>
            </a:r>
            <a:r>
              <a:rPr lang="ru-RU" sz="1400" dirty="0" err="1"/>
              <a:t>көрсетілетін</a:t>
            </a:r>
            <a:r>
              <a:rPr lang="ru-RU" sz="1400" dirty="0"/>
              <a:t> </a:t>
            </a:r>
            <a:r>
              <a:rPr lang="ru-RU" sz="1400" dirty="0" err="1"/>
              <a:t>қызметтердің</a:t>
            </a:r>
            <a:r>
              <a:rPr lang="ru-RU" sz="1400" dirty="0"/>
              <a:t> </a:t>
            </a:r>
            <a:r>
              <a:rPr lang="ru-RU" sz="1400" dirty="0" err="1"/>
              <a:t>сапасына</a:t>
            </a:r>
            <a:r>
              <a:rPr lang="ru-RU" sz="1400" dirty="0"/>
              <a:t> </a:t>
            </a:r>
            <a:r>
              <a:rPr lang="ru-RU" sz="1400" dirty="0" err="1"/>
              <a:t>қойылатын</a:t>
            </a:r>
            <a:r>
              <a:rPr lang="ru-RU" sz="1400" dirty="0"/>
              <a:t> </a:t>
            </a:r>
            <a:r>
              <a:rPr lang="ru-RU" sz="1400" dirty="0" err="1"/>
              <a:t>талаптарға</a:t>
            </a:r>
            <a:r>
              <a:rPr lang="ru-RU" sz="1400" dirty="0"/>
              <a:t> </a:t>
            </a:r>
            <a:r>
              <a:rPr lang="ru-RU" sz="1400" dirty="0" err="1"/>
              <a:t>сәйкес</a:t>
            </a:r>
            <a:r>
              <a:rPr lang="ru-RU" sz="1400" dirty="0"/>
              <a:t> </a:t>
            </a:r>
            <a:r>
              <a:rPr lang="ru-RU" sz="1400" dirty="0" err="1"/>
              <a:t>жалпыға</a:t>
            </a:r>
            <a:r>
              <a:rPr lang="ru-RU" sz="1400" dirty="0"/>
              <a:t> </a:t>
            </a:r>
            <a:r>
              <a:rPr lang="ru-RU" sz="1400" dirty="0" err="1"/>
              <a:t>бірдей</a:t>
            </a:r>
            <a:r>
              <a:rPr lang="ru-RU" sz="1400" dirty="0"/>
              <a:t> </a:t>
            </a:r>
            <a:r>
              <a:rPr lang="ru-RU" sz="1400" dirty="0" err="1"/>
              <a:t>қызмет</a:t>
            </a:r>
            <a:r>
              <a:rPr lang="ru-RU" sz="1400" dirty="0"/>
              <a:t> </a:t>
            </a:r>
            <a:r>
              <a:rPr lang="ru-RU" sz="1400" dirty="0" err="1"/>
              <a:t>көрсету</a:t>
            </a:r>
            <a:r>
              <a:rPr lang="ru-RU" sz="1400" dirty="0"/>
              <a:t> </a:t>
            </a:r>
            <a:r>
              <a:rPr lang="ru-RU" sz="1400" dirty="0" err="1"/>
              <a:t>қамтамасыз</a:t>
            </a:r>
            <a:r>
              <a:rPr lang="ru-RU" sz="1400" dirty="0"/>
              <a:t> </a:t>
            </a:r>
            <a:r>
              <a:rPr lang="ru-RU" sz="1400" dirty="0" err="1"/>
              <a:t>етіледі</a:t>
            </a:r>
            <a:r>
              <a:rPr lang="ru-RU" sz="1400" dirty="0"/>
              <a:t>. </a:t>
            </a:r>
            <a:endParaRPr lang="ru-RU" sz="1400" dirty="0" smtClean="0"/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err="1" smtClean="0"/>
              <a:t>тараптар</a:t>
            </a:r>
            <a:r>
              <a:rPr lang="ru-RU" sz="1400" dirty="0" smtClean="0"/>
              <a:t> </a:t>
            </a:r>
            <a:r>
              <a:rPr lang="ru-RU" sz="1400" dirty="0" err="1"/>
              <a:t>жасасқан</a:t>
            </a:r>
            <a:r>
              <a:rPr lang="ru-RU" sz="1400" dirty="0"/>
              <a:t> </a:t>
            </a:r>
            <a:r>
              <a:rPr lang="ru-RU" sz="1400" dirty="0" err="1"/>
              <a:t>шарттардың</a:t>
            </a:r>
            <a:r>
              <a:rPr lang="ru-RU" sz="1400" dirty="0"/>
              <a:t> </a:t>
            </a:r>
            <a:r>
              <a:rPr lang="ru-RU" sz="1400" dirty="0" err="1"/>
              <a:t>және</a:t>
            </a:r>
            <a:r>
              <a:rPr lang="ru-RU" sz="1400" dirty="0"/>
              <a:t> </a:t>
            </a:r>
            <a:r>
              <a:rPr lang="ru-RU" sz="1400" dirty="0" err="1"/>
              <a:t>қабылданған</a:t>
            </a:r>
            <a:r>
              <a:rPr lang="ru-RU" sz="1400" dirty="0"/>
              <a:t> </a:t>
            </a:r>
            <a:r>
              <a:rPr lang="ru-RU" sz="1400" dirty="0" err="1"/>
              <a:t>шарттық</a:t>
            </a:r>
            <a:r>
              <a:rPr lang="ru-RU" sz="1400" dirty="0"/>
              <a:t> </a:t>
            </a:r>
            <a:r>
              <a:rPr lang="ru-RU" sz="1400" dirty="0" err="1"/>
              <a:t>өзара</a:t>
            </a:r>
            <a:r>
              <a:rPr lang="ru-RU" sz="1400" dirty="0"/>
              <a:t> </a:t>
            </a:r>
            <a:r>
              <a:rPr lang="ru-RU" sz="1400" dirty="0" err="1"/>
              <a:t>міндеттемелердің</a:t>
            </a:r>
            <a:r>
              <a:rPr lang="ru-RU" sz="1400" dirty="0"/>
              <a:t> </a:t>
            </a:r>
            <a:r>
              <a:rPr lang="ru-RU" sz="1400" dirty="0" err="1"/>
              <a:t>талаптарына</a:t>
            </a:r>
            <a:r>
              <a:rPr lang="ru-RU" sz="1400" dirty="0"/>
              <a:t> </a:t>
            </a:r>
            <a:r>
              <a:rPr lang="ru-RU" sz="1400" dirty="0" err="1"/>
              <a:t>сәйкес</a:t>
            </a:r>
            <a:r>
              <a:rPr lang="ru-RU" sz="1400" dirty="0"/>
              <a:t> </a:t>
            </a:r>
            <a:r>
              <a:rPr lang="ru-RU" sz="1400" dirty="0" err="1"/>
              <a:t>жүзеге</a:t>
            </a:r>
            <a:r>
              <a:rPr lang="ru-RU" sz="1400" dirty="0"/>
              <a:t> </a:t>
            </a:r>
            <a:r>
              <a:rPr lang="ru-RU" sz="1400" dirty="0" err="1"/>
              <a:t>асырылады</a:t>
            </a:r>
            <a:r>
              <a:rPr lang="ru-RU" sz="1400" dirty="0"/>
              <a:t>.</a:t>
            </a:r>
          </a:p>
        </p:txBody>
      </p:sp>
      <p:sp>
        <p:nvSpPr>
          <p:cNvPr id="22" name="Rounded Rectangle 526"/>
          <p:cNvSpPr/>
          <p:nvPr/>
        </p:nvSpPr>
        <p:spPr bwMode="gray">
          <a:xfrm>
            <a:off x="7136971" y="1874838"/>
            <a:ext cx="2415309" cy="3262035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err="1"/>
              <a:t>жобаны</a:t>
            </a:r>
            <a:r>
              <a:rPr lang="ru-RU" sz="1400" dirty="0"/>
              <a:t> </a:t>
            </a:r>
            <a:r>
              <a:rPr lang="ru-RU" sz="1400" dirty="0" err="1"/>
              <a:t>бағалау</a:t>
            </a:r>
            <a:r>
              <a:rPr lang="ru-RU" sz="1400" dirty="0"/>
              <a:t> </a:t>
            </a:r>
            <a:r>
              <a:rPr lang="ru-RU" sz="1400" dirty="0" err="1"/>
              <a:t>процесіне</a:t>
            </a:r>
            <a:r>
              <a:rPr lang="ru-RU" sz="1400" dirty="0"/>
              <a:t> </a:t>
            </a:r>
            <a:r>
              <a:rPr lang="ru-RU" sz="1400" dirty="0" err="1"/>
              <a:t>тәуелсіз</a:t>
            </a:r>
            <a:r>
              <a:rPr lang="ru-RU" sz="1400" dirty="0"/>
              <a:t> </a:t>
            </a:r>
            <a:r>
              <a:rPr lang="ru-RU" sz="1400" dirty="0" err="1"/>
              <a:t>сарапшылардың</a:t>
            </a:r>
            <a:r>
              <a:rPr lang="ru-RU" sz="1400" dirty="0"/>
              <a:t>, </a:t>
            </a:r>
            <a:r>
              <a:rPr lang="ru-RU" sz="1400" dirty="0" err="1"/>
              <a:t>қоғамдық</a:t>
            </a:r>
            <a:r>
              <a:rPr lang="ru-RU" sz="1400" dirty="0"/>
              <a:t> </a:t>
            </a:r>
            <a:r>
              <a:rPr lang="ru-RU" sz="1400" dirty="0" err="1"/>
              <a:t>ұйымдар</a:t>
            </a:r>
            <a:r>
              <a:rPr lang="ru-RU" sz="1400" dirty="0"/>
              <a:t> мен </a:t>
            </a:r>
            <a:r>
              <a:rPr lang="ru-RU" sz="1400" dirty="0" err="1"/>
              <a:t>тұтынушылардың</a:t>
            </a:r>
            <a:r>
              <a:rPr lang="ru-RU" sz="1400" dirty="0"/>
              <a:t> </a:t>
            </a:r>
            <a:r>
              <a:rPr lang="ru-RU" sz="1400" dirty="0" err="1"/>
              <a:t>қатысуы</a:t>
            </a:r>
            <a:r>
              <a:rPr lang="ru-RU" sz="1400" dirty="0"/>
              <a:t> </a:t>
            </a:r>
            <a:endParaRPr lang="ru-RU" sz="1400" dirty="0" smtClean="0"/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err="1" smtClean="0"/>
              <a:t>қоғамдық</a:t>
            </a:r>
            <a:r>
              <a:rPr lang="ru-RU" sz="1400" dirty="0" smtClean="0"/>
              <a:t> </a:t>
            </a:r>
            <a:r>
              <a:rPr lang="ru-RU" sz="1400" dirty="0" err="1"/>
              <a:t>тыңдауларға</a:t>
            </a:r>
            <a:r>
              <a:rPr lang="ru-RU" sz="1400" dirty="0"/>
              <a:t> </a:t>
            </a:r>
            <a:r>
              <a:rPr lang="ru-RU" sz="1400" dirty="0" err="1" smtClean="0"/>
              <a:t>қатысу</a:t>
            </a:r>
            <a:endParaRPr lang="ru-RU" sz="1400" dirty="0" smtClean="0"/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err="1" smtClean="0"/>
              <a:t>тұтынушыларды</a:t>
            </a:r>
            <a:r>
              <a:rPr lang="ru-RU" sz="1400" dirty="0" smtClean="0"/>
              <a:t> </a:t>
            </a:r>
            <a:r>
              <a:rPr lang="ru-RU" sz="1400" dirty="0" err="1"/>
              <a:t>заңнамада</a:t>
            </a:r>
            <a:r>
              <a:rPr lang="ru-RU" sz="1400" dirty="0"/>
              <a:t> </a:t>
            </a:r>
            <a:r>
              <a:rPr lang="ru-RU" sz="1400" dirty="0" err="1"/>
              <a:t>көзделген</a:t>
            </a:r>
            <a:r>
              <a:rPr lang="ru-RU" sz="1400" dirty="0"/>
              <a:t> </a:t>
            </a:r>
            <a:r>
              <a:rPr lang="ru-RU" sz="1400" dirty="0" err="1"/>
              <a:t>мерзімдерде</a:t>
            </a:r>
            <a:r>
              <a:rPr lang="ru-RU" sz="1400" dirty="0"/>
              <a:t> </a:t>
            </a:r>
            <a:r>
              <a:rPr lang="ru-RU" sz="1400" dirty="0" err="1"/>
              <a:t>тарифтердің</a:t>
            </a:r>
            <a:r>
              <a:rPr lang="ru-RU" sz="1400" dirty="0"/>
              <a:t> </a:t>
            </a:r>
            <a:r>
              <a:rPr lang="ru-RU" sz="1400" dirty="0" err="1"/>
              <a:t>өзгеруі</a:t>
            </a:r>
            <a:r>
              <a:rPr lang="ru-RU" sz="1400" dirty="0"/>
              <a:t> </a:t>
            </a:r>
            <a:r>
              <a:rPr lang="ru-RU" sz="1400" dirty="0" err="1"/>
              <a:t>туралы</a:t>
            </a:r>
            <a:r>
              <a:rPr lang="ru-RU" sz="1400" dirty="0"/>
              <a:t> </a:t>
            </a:r>
            <a:r>
              <a:rPr lang="ru-RU" sz="1400" dirty="0" err="1"/>
              <a:t>хабардар</a:t>
            </a:r>
            <a:r>
              <a:rPr lang="ru-RU" sz="1400" dirty="0"/>
              <a:t> </a:t>
            </a:r>
            <a:r>
              <a:rPr lang="ru-RU" sz="1400" dirty="0" err="1"/>
              <a:t>ету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34311" y="6321425"/>
            <a:ext cx="10602862" cy="307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жылы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көрсетілетін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қызметтердің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сапасына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тұтынушылар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тарапынан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шағымдар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жоқ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34311" y="5377626"/>
            <a:ext cx="110326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2025 </a:t>
            </a:r>
            <a:r>
              <a:rPr lang="ru-RU" sz="1400" dirty="0" err="1"/>
              <a:t>жылы</a:t>
            </a:r>
            <a:r>
              <a:rPr lang="ru-RU" sz="1400" dirty="0"/>
              <a:t> </a:t>
            </a:r>
            <a:r>
              <a:rPr lang="ru-RU" sz="1400" dirty="0" err="1"/>
              <a:t>болған</a:t>
            </a:r>
            <a:r>
              <a:rPr lang="ru-RU" sz="1400" dirty="0"/>
              <a:t> </a:t>
            </a:r>
            <a:r>
              <a:rPr lang="ru-RU" sz="1400" dirty="0" err="1"/>
              <a:t>жоқ</a:t>
            </a:r>
            <a:r>
              <a:rPr lang="ru-RU" sz="1400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ru-RU" sz="1400" dirty="0" err="1" smtClean="0"/>
              <a:t>реттелетін</a:t>
            </a:r>
            <a:r>
              <a:rPr lang="ru-RU" sz="1400" dirty="0" smtClean="0"/>
              <a:t> </a:t>
            </a:r>
            <a:r>
              <a:rPr lang="ru-RU" sz="1400" dirty="0" err="1"/>
              <a:t>қызметтерді</a:t>
            </a:r>
            <a:r>
              <a:rPr lang="ru-RU" sz="1400" dirty="0"/>
              <a:t> </a:t>
            </a:r>
            <a:r>
              <a:rPr lang="ru-RU" sz="1400" dirty="0" err="1"/>
              <a:t>көрсетуге</a:t>
            </a:r>
            <a:r>
              <a:rPr lang="ru-RU" sz="1400" dirty="0"/>
              <a:t> </a:t>
            </a:r>
            <a:r>
              <a:rPr lang="ru-RU" sz="1400" dirty="0" err="1"/>
              <a:t>тартылған</a:t>
            </a:r>
            <a:r>
              <a:rPr lang="ru-RU" sz="1400" dirty="0"/>
              <a:t> </a:t>
            </a:r>
            <a:r>
              <a:rPr lang="ru-RU" sz="1400" dirty="0" err="1"/>
              <a:t>жабдықтағы</a:t>
            </a:r>
            <a:r>
              <a:rPr lang="ru-RU" sz="1400" dirty="0"/>
              <a:t> </a:t>
            </a:r>
            <a:r>
              <a:rPr lang="ru-RU" sz="1400" dirty="0" err="1"/>
              <a:t>апаттар</a:t>
            </a:r>
            <a:r>
              <a:rPr lang="ru-RU" sz="1400" dirty="0"/>
              <a:t>, </a:t>
            </a:r>
            <a:endParaRPr lang="ru-RU" sz="1400" dirty="0" smtClean="0"/>
          </a:p>
          <a:p>
            <a:pPr marL="285750" indent="-285750">
              <a:buFontTx/>
              <a:buChar char="-"/>
            </a:pPr>
            <a:r>
              <a:rPr lang="ru-RU" sz="1400" dirty="0" smtClean="0"/>
              <a:t>«ЕЭК» </a:t>
            </a:r>
            <a:r>
              <a:rPr lang="ru-RU" sz="1400" dirty="0"/>
              <a:t>АҚ </a:t>
            </a:r>
            <a:r>
              <a:rPr lang="ru-RU" sz="1400" dirty="0" err="1"/>
              <a:t>реттелетін</a:t>
            </a:r>
            <a:r>
              <a:rPr lang="ru-RU" sz="1400" dirty="0"/>
              <a:t> </a:t>
            </a:r>
            <a:r>
              <a:rPr lang="ru-RU" sz="1400" dirty="0" err="1"/>
              <a:t>қызметтерінен</a:t>
            </a:r>
            <a:r>
              <a:rPr lang="ru-RU" sz="1400" dirty="0"/>
              <a:t> </a:t>
            </a:r>
            <a:r>
              <a:rPr lang="ru-RU" sz="1400" dirty="0" err="1"/>
              <a:t>тұтынушыларды</a:t>
            </a:r>
            <a:r>
              <a:rPr lang="ru-RU" sz="1400" dirty="0"/>
              <a:t> </a:t>
            </a:r>
            <a:r>
              <a:rPr lang="ru-RU" sz="1400" dirty="0" err="1"/>
              <a:t>ажырату</a:t>
            </a:r>
            <a:r>
              <a:rPr lang="ru-RU" sz="1400" dirty="0"/>
              <a:t>.</a:t>
            </a:r>
          </a:p>
        </p:txBody>
      </p:sp>
      <p:sp>
        <p:nvSpPr>
          <p:cNvPr id="25" name="Freeform 223"/>
          <p:cNvSpPr>
            <a:spLocks noEditPoints="1"/>
          </p:cNvSpPr>
          <p:nvPr/>
        </p:nvSpPr>
        <p:spPr bwMode="auto">
          <a:xfrm>
            <a:off x="5888830" y="771075"/>
            <a:ext cx="414338" cy="352425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"/>
          <p:cNvSpPr/>
          <p:nvPr>
            <p:custDataLst>
              <p:tags r:id="rId4"/>
            </p:custDataLst>
          </p:nvPr>
        </p:nvSpPr>
        <p:spPr bwMode="auto">
          <a:xfrm>
            <a:off x="309563" y="5494338"/>
            <a:ext cx="508000" cy="50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4801" dirty="0" smtClean="0">
                <a:solidFill>
                  <a:schemeClr val="hlink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US" sz="4801" dirty="0">
              <a:solidFill>
                <a:schemeClr val="hlink"/>
              </a:solidFill>
              <a:latin typeface="Wingdings" panose="05000000000000000000" pitchFamily="2" charset="2"/>
              <a:sym typeface="Wingdings" panose="05000000000000000000" pitchFamily="2" charset="2"/>
            </a:endParaRPr>
          </a:p>
        </p:txBody>
      </p:sp>
      <p:sp>
        <p:nvSpPr>
          <p:cNvPr id="27" name="Rectangle 2"/>
          <p:cNvSpPr/>
          <p:nvPr>
            <p:custDataLst>
              <p:tags r:id="rId5"/>
            </p:custDataLst>
          </p:nvPr>
        </p:nvSpPr>
        <p:spPr bwMode="auto">
          <a:xfrm>
            <a:off x="309563" y="6216650"/>
            <a:ext cx="508000" cy="50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4801" dirty="0" smtClean="0">
                <a:solidFill>
                  <a:schemeClr val="hlink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US" sz="4801" dirty="0">
              <a:solidFill>
                <a:schemeClr val="hlink"/>
              </a:solidFill>
              <a:latin typeface="Wingdings" panose="05000000000000000000" pitchFamily="2" charset="2"/>
              <a:sym typeface="Wingdings" panose="05000000000000000000" pitchFamily="2" charset="2"/>
            </a:endParaRPr>
          </a:p>
        </p:txBody>
      </p:sp>
      <p:cxnSp>
        <p:nvCxnSpPr>
          <p:cNvPr id="28" name="Соединительная линия уступом 27"/>
          <p:cNvCxnSpPr/>
          <p:nvPr/>
        </p:nvCxnSpPr>
        <p:spPr>
          <a:xfrm flipV="1">
            <a:off x="2420126" y="3165364"/>
            <a:ext cx="230159" cy="185162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/>
          <p:nvPr/>
        </p:nvCxnSpPr>
        <p:spPr>
          <a:xfrm>
            <a:off x="2420126" y="3350526"/>
            <a:ext cx="230159" cy="782219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7" idx="1"/>
          </p:cNvCxnSpPr>
          <p:nvPr/>
        </p:nvCxnSpPr>
        <p:spPr>
          <a:xfrm flipH="1">
            <a:off x="2535205" y="3540919"/>
            <a:ext cx="103220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1" name="Прямоугольник 30"/>
          <p:cNvSpPr/>
          <p:nvPr/>
        </p:nvSpPr>
        <p:spPr bwMode="gray">
          <a:xfrm>
            <a:off x="9390292" y="1423988"/>
            <a:ext cx="2224088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 err="1">
                <a:solidFill>
                  <a:schemeClr val="dk1"/>
                </a:solidFill>
              </a:rPr>
              <a:t>Тұтынушылар</a:t>
            </a:r>
            <a:r>
              <a:rPr lang="ru-RU" sz="1400" b="1" i="1" dirty="0">
                <a:solidFill>
                  <a:schemeClr val="dk1"/>
                </a:solidFill>
              </a:rPr>
              <a:t> </a:t>
            </a:r>
            <a:r>
              <a:rPr lang="ru-RU" sz="1400" b="1" i="1" dirty="0" err="1">
                <a:solidFill>
                  <a:schemeClr val="dk1"/>
                </a:solidFill>
              </a:rPr>
              <a:t>алдындағы</a:t>
            </a:r>
            <a:r>
              <a:rPr lang="ru-RU" sz="1400" b="1" i="1" dirty="0">
                <a:solidFill>
                  <a:schemeClr val="dk1"/>
                </a:solidFill>
              </a:rPr>
              <a:t> </a:t>
            </a:r>
            <a:r>
              <a:rPr lang="ru-RU" sz="1400" b="1" i="1" dirty="0" err="1">
                <a:solidFill>
                  <a:schemeClr val="dk1"/>
                </a:solidFill>
              </a:rPr>
              <a:t>есептер</a:t>
            </a:r>
            <a:endParaRPr lang="ru-RU" sz="1400" b="1" i="1" dirty="0">
              <a:solidFill>
                <a:schemeClr val="dk1"/>
              </a:solidFill>
            </a:endParaRPr>
          </a:p>
        </p:txBody>
      </p:sp>
      <p:sp>
        <p:nvSpPr>
          <p:cNvPr id="32" name="Rounded Rectangle 526"/>
          <p:cNvSpPr/>
          <p:nvPr/>
        </p:nvSpPr>
        <p:spPr bwMode="gray">
          <a:xfrm>
            <a:off x="9552280" y="1874838"/>
            <a:ext cx="2532954" cy="3502788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err="1"/>
              <a:t>көпшілік</a:t>
            </a:r>
            <a:r>
              <a:rPr lang="ru-RU" sz="1400" dirty="0"/>
              <a:t> </a:t>
            </a:r>
            <a:r>
              <a:rPr lang="ru-RU" sz="1400" dirty="0" err="1"/>
              <a:t>тыңдауларға</a:t>
            </a:r>
            <a:r>
              <a:rPr lang="ru-RU" sz="1400" dirty="0"/>
              <a:t> онлайн </a:t>
            </a:r>
            <a:r>
              <a:rPr lang="ru-RU" sz="1400" dirty="0" err="1"/>
              <a:t>қосылуға</a:t>
            </a:r>
            <a:r>
              <a:rPr lang="ru-RU" sz="1400" dirty="0"/>
              <a:t> </a:t>
            </a:r>
            <a:r>
              <a:rPr lang="ru-RU" sz="1400" dirty="0" err="1"/>
              <a:t>сілтеме</a:t>
            </a:r>
            <a:r>
              <a:rPr lang="ru-RU" sz="1400" dirty="0"/>
              <a:t> </a:t>
            </a:r>
            <a:r>
              <a:rPr lang="ru-RU" sz="1400" dirty="0" err="1"/>
              <a:t>бере</a:t>
            </a:r>
            <a:r>
              <a:rPr lang="ru-RU" sz="1400" dirty="0"/>
              <a:t> </a:t>
            </a:r>
            <a:r>
              <a:rPr lang="ru-RU" sz="1400" dirty="0" err="1"/>
              <a:t>отырып</a:t>
            </a:r>
            <a:r>
              <a:rPr lang="ru-RU" sz="1400" dirty="0"/>
              <a:t>, </a:t>
            </a:r>
            <a:r>
              <a:rPr lang="ru-RU" sz="1400" dirty="0" err="1"/>
              <a:t>бұқаралық</a:t>
            </a:r>
            <a:r>
              <a:rPr lang="ru-RU" sz="1400" dirty="0"/>
              <a:t> </a:t>
            </a:r>
            <a:r>
              <a:rPr lang="ru-RU" sz="1400" dirty="0" err="1"/>
              <a:t>ақпарат</a:t>
            </a:r>
            <a:r>
              <a:rPr lang="ru-RU" sz="1400" dirty="0"/>
              <a:t> </a:t>
            </a:r>
            <a:r>
              <a:rPr lang="ru-RU" sz="1400" dirty="0" err="1"/>
              <a:t>құралдарында</a:t>
            </a:r>
            <a:r>
              <a:rPr lang="ru-RU" sz="1400" dirty="0"/>
              <a:t> </a:t>
            </a:r>
            <a:r>
              <a:rPr lang="ru-RU" sz="1400" dirty="0" err="1"/>
              <a:t>көпшілік</a:t>
            </a:r>
            <a:r>
              <a:rPr lang="ru-RU" sz="1400" dirty="0"/>
              <a:t> </a:t>
            </a:r>
            <a:r>
              <a:rPr lang="ru-RU" sz="1400" dirty="0" err="1"/>
              <a:t>тыңдаулардың</a:t>
            </a:r>
            <a:r>
              <a:rPr lang="ru-RU" sz="1400" dirty="0"/>
              <a:t> </a:t>
            </a:r>
            <a:r>
              <a:rPr lang="ru-RU" sz="1400" dirty="0" err="1"/>
              <a:t>уақыты</a:t>
            </a:r>
            <a:r>
              <a:rPr lang="ru-RU" sz="1400" dirty="0"/>
              <a:t> мен </a:t>
            </a:r>
            <a:r>
              <a:rPr lang="ru-RU" sz="1400" dirty="0" err="1"/>
              <a:t>орны</a:t>
            </a:r>
            <a:r>
              <a:rPr lang="ru-RU" sz="1400" dirty="0"/>
              <a:t> </a:t>
            </a:r>
            <a:r>
              <a:rPr lang="ru-RU" sz="1400" dirty="0" err="1"/>
              <a:t>туралы</a:t>
            </a:r>
            <a:r>
              <a:rPr lang="ru-RU" sz="1400" dirty="0"/>
              <a:t> </a:t>
            </a:r>
            <a:r>
              <a:rPr lang="ru-RU" sz="1400" dirty="0" err="1"/>
              <a:t>хабарламаларды</a:t>
            </a:r>
            <a:r>
              <a:rPr lang="ru-RU" sz="1400" dirty="0"/>
              <a:t> </a:t>
            </a:r>
            <a:r>
              <a:rPr lang="ru-RU" sz="1400" dirty="0" err="1" smtClean="0"/>
              <a:t>жариялау</a:t>
            </a:r>
            <a:endParaRPr lang="ru-RU" sz="1400" dirty="0" smtClean="0"/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err="1" smtClean="0"/>
              <a:t>міндетті</a:t>
            </a:r>
            <a:r>
              <a:rPr lang="ru-RU" sz="1400" dirty="0" smtClean="0"/>
              <a:t> </a:t>
            </a:r>
            <a:r>
              <a:rPr lang="ru-RU" sz="1400" dirty="0" err="1"/>
              <a:t>ақпаратты</a:t>
            </a:r>
            <a:r>
              <a:rPr lang="ru-RU" sz="1400" dirty="0"/>
              <a:t> </a:t>
            </a:r>
            <a:r>
              <a:rPr lang="ru-RU" sz="1400" dirty="0" err="1"/>
              <a:t>бұқаралық</a:t>
            </a:r>
            <a:r>
              <a:rPr lang="ru-RU" sz="1400" dirty="0"/>
              <a:t> </a:t>
            </a:r>
            <a:r>
              <a:rPr lang="ru-RU" sz="1400" dirty="0" err="1"/>
              <a:t>ақпарат</a:t>
            </a:r>
            <a:r>
              <a:rPr lang="ru-RU" sz="1400" dirty="0"/>
              <a:t> </a:t>
            </a:r>
            <a:r>
              <a:rPr lang="ru-RU" sz="1400" dirty="0" err="1"/>
              <a:t>құралдарында</a:t>
            </a:r>
            <a:r>
              <a:rPr lang="ru-RU" sz="1400" dirty="0"/>
              <a:t>, </a:t>
            </a:r>
            <a:r>
              <a:rPr lang="ru-RU" sz="1400" dirty="0" err="1"/>
              <a:t>оның</a:t>
            </a:r>
            <a:r>
              <a:rPr lang="ru-RU" sz="1400" dirty="0"/>
              <a:t> </a:t>
            </a:r>
            <a:r>
              <a:rPr lang="ru-RU" sz="1400" dirty="0" err="1"/>
              <a:t>ішінде</a:t>
            </a:r>
            <a:r>
              <a:rPr lang="ru-RU" sz="1400" dirty="0"/>
              <a:t> интернет-</a:t>
            </a:r>
            <a:r>
              <a:rPr lang="ru-RU" sz="1400" dirty="0" err="1"/>
              <a:t>ресурста</a:t>
            </a:r>
            <a:r>
              <a:rPr lang="ru-RU" sz="1400" dirty="0"/>
              <a:t> </a:t>
            </a:r>
            <a:r>
              <a:rPr lang="ru-RU" sz="1400" dirty="0" err="1"/>
              <a:t>орналастыру</a:t>
            </a:r>
            <a:endParaRPr lang="ru-RU" sz="1400" dirty="0" smtClean="0">
              <a:solidFill>
                <a:schemeClr val="dk1"/>
              </a:solidFill>
            </a:endParaRPr>
          </a:p>
        </p:txBody>
      </p:sp>
      <p:grpSp>
        <p:nvGrpSpPr>
          <p:cNvPr id="33" name="Group 481"/>
          <p:cNvGrpSpPr/>
          <p:nvPr/>
        </p:nvGrpSpPr>
        <p:grpSpPr>
          <a:xfrm>
            <a:off x="387567" y="3304636"/>
            <a:ext cx="369888" cy="369888"/>
            <a:chOff x="-1550988" y="2722564"/>
            <a:chExt cx="369888" cy="369888"/>
          </a:xfrm>
        </p:grpSpPr>
        <p:sp>
          <p:nvSpPr>
            <p:cNvPr id="34" name="Freeform 397"/>
            <p:cNvSpPr>
              <a:spLocks noEditPoints="1"/>
            </p:cNvSpPr>
            <p:nvPr/>
          </p:nvSpPr>
          <p:spPr bwMode="auto">
            <a:xfrm>
              <a:off x="-1550988" y="2722564"/>
              <a:ext cx="369888" cy="369888"/>
            </a:xfrm>
            <a:custGeom>
              <a:avLst/>
              <a:gdLst>
                <a:gd name="T0" fmla="*/ 271 w 283"/>
                <a:gd name="T1" fmla="*/ 274 h 283"/>
                <a:gd name="T2" fmla="*/ 266 w 283"/>
                <a:gd name="T3" fmla="*/ 0 h 283"/>
                <a:gd name="T4" fmla="*/ 220 w 283"/>
                <a:gd name="T5" fmla="*/ 5 h 283"/>
                <a:gd name="T6" fmla="*/ 225 w 283"/>
                <a:gd name="T7" fmla="*/ 126 h 283"/>
                <a:gd name="T8" fmla="*/ 230 w 283"/>
                <a:gd name="T9" fmla="*/ 60 h 283"/>
                <a:gd name="T10" fmla="*/ 261 w 283"/>
                <a:gd name="T11" fmla="*/ 274 h 283"/>
                <a:gd name="T12" fmla="*/ 242 w 283"/>
                <a:gd name="T13" fmla="*/ 141 h 283"/>
                <a:gd name="T14" fmla="*/ 236 w 283"/>
                <a:gd name="T15" fmla="*/ 136 h 283"/>
                <a:gd name="T16" fmla="*/ 197 w 283"/>
                <a:gd name="T17" fmla="*/ 30 h 283"/>
                <a:gd name="T18" fmla="*/ 152 w 283"/>
                <a:gd name="T19" fmla="*/ 25 h 283"/>
                <a:gd name="T20" fmla="*/ 147 w 283"/>
                <a:gd name="T21" fmla="*/ 121 h 283"/>
                <a:gd name="T22" fmla="*/ 156 w 283"/>
                <a:gd name="T23" fmla="*/ 121 h 283"/>
                <a:gd name="T24" fmla="*/ 188 w 283"/>
                <a:gd name="T25" fmla="*/ 85 h 283"/>
                <a:gd name="T26" fmla="*/ 169 w 283"/>
                <a:gd name="T27" fmla="*/ 159 h 283"/>
                <a:gd name="T28" fmla="*/ 167 w 283"/>
                <a:gd name="T29" fmla="*/ 137 h 283"/>
                <a:gd name="T30" fmla="*/ 95 w 283"/>
                <a:gd name="T31" fmla="*/ 159 h 283"/>
                <a:gd name="T32" fmla="*/ 93 w 283"/>
                <a:gd name="T33" fmla="*/ 137 h 283"/>
                <a:gd name="T34" fmla="*/ 15 w 283"/>
                <a:gd name="T35" fmla="*/ 162 h 283"/>
                <a:gd name="T36" fmla="*/ 12 w 283"/>
                <a:gd name="T37" fmla="*/ 274 h 283"/>
                <a:gd name="T38" fmla="*/ 0 w 283"/>
                <a:gd name="T39" fmla="*/ 279 h 283"/>
                <a:gd name="T40" fmla="*/ 17 w 283"/>
                <a:gd name="T41" fmla="*/ 283 h 283"/>
                <a:gd name="T42" fmla="*/ 278 w 283"/>
                <a:gd name="T43" fmla="*/ 283 h 283"/>
                <a:gd name="T44" fmla="*/ 278 w 283"/>
                <a:gd name="T45" fmla="*/ 274 h 283"/>
                <a:gd name="T46" fmla="*/ 261 w 283"/>
                <a:gd name="T47" fmla="*/ 25 h 283"/>
                <a:gd name="T48" fmla="*/ 230 w 283"/>
                <a:gd name="T49" fmla="*/ 10 h 283"/>
                <a:gd name="T50" fmla="*/ 230 w 283"/>
                <a:gd name="T51" fmla="*/ 50 h 283"/>
                <a:gd name="T52" fmla="*/ 261 w 283"/>
                <a:gd name="T53" fmla="*/ 35 h 283"/>
                <a:gd name="T54" fmla="*/ 230 w 283"/>
                <a:gd name="T55" fmla="*/ 50 h 283"/>
                <a:gd name="T56" fmla="*/ 188 w 283"/>
                <a:gd name="T57" fmla="*/ 51 h 283"/>
                <a:gd name="T58" fmla="*/ 156 w 283"/>
                <a:gd name="T59" fmla="*/ 35 h 283"/>
                <a:gd name="T60" fmla="*/ 156 w 283"/>
                <a:gd name="T61" fmla="*/ 76 h 283"/>
                <a:gd name="T62" fmla="*/ 188 w 283"/>
                <a:gd name="T63" fmla="*/ 60 h 283"/>
                <a:gd name="T64" fmla="*/ 156 w 283"/>
                <a:gd name="T65" fmla="*/ 76 h 283"/>
                <a:gd name="T66" fmla="*/ 85 w 283"/>
                <a:gd name="T67" fmla="*/ 166 h 283"/>
                <a:gd name="T68" fmla="*/ 92 w 283"/>
                <a:gd name="T69" fmla="*/ 171 h 283"/>
                <a:gd name="T70" fmla="*/ 159 w 283"/>
                <a:gd name="T71" fmla="*/ 166 h 283"/>
                <a:gd name="T72" fmla="*/ 165 w 283"/>
                <a:gd name="T73" fmla="*/ 171 h 283"/>
                <a:gd name="T74" fmla="*/ 233 w 283"/>
                <a:gd name="T75" fmla="*/ 274 h 283"/>
                <a:gd name="T76" fmla="*/ 21 w 283"/>
                <a:gd name="T77" fmla="*/ 260 h 283"/>
                <a:gd name="T78" fmla="*/ 130 w 283"/>
                <a:gd name="T79" fmla="*/ 255 h 283"/>
                <a:gd name="T80" fmla="*/ 21 w 283"/>
                <a:gd name="T81" fmla="*/ 250 h 283"/>
                <a:gd name="T82" fmla="*/ 85 w 283"/>
                <a:gd name="T83" fmla="*/ 147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3" h="283">
                  <a:moveTo>
                    <a:pt x="278" y="274"/>
                  </a:moveTo>
                  <a:cubicBezTo>
                    <a:pt x="271" y="274"/>
                    <a:pt x="271" y="274"/>
                    <a:pt x="271" y="274"/>
                  </a:cubicBezTo>
                  <a:cubicBezTo>
                    <a:pt x="271" y="5"/>
                    <a:pt x="271" y="5"/>
                    <a:pt x="271" y="5"/>
                  </a:cubicBezTo>
                  <a:cubicBezTo>
                    <a:pt x="271" y="2"/>
                    <a:pt x="269" y="0"/>
                    <a:pt x="266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2" y="0"/>
                    <a:pt x="220" y="2"/>
                    <a:pt x="220" y="5"/>
                  </a:cubicBezTo>
                  <a:cubicBezTo>
                    <a:pt x="220" y="121"/>
                    <a:pt x="220" y="121"/>
                    <a:pt x="220" y="121"/>
                  </a:cubicBezTo>
                  <a:cubicBezTo>
                    <a:pt x="220" y="124"/>
                    <a:pt x="222" y="126"/>
                    <a:pt x="225" y="126"/>
                  </a:cubicBezTo>
                  <a:cubicBezTo>
                    <a:pt x="228" y="126"/>
                    <a:pt x="230" y="124"/>
                    <a:pt x="230" y="121"/>
                  </a:cubicBezTo>
                  <a:cubicBezTo>
                    <a:pt x="230" y="60"/>
                    <a:pt x="230" y="60"/>
                    <a:pt x="230" y="60"/>
                  </a:cubicBezTo>
                  <a:cubicBezTo>
                    <a:pt x="261" y="60"/>
                    <a:pt x="261" y="60"/>
                    <a:pt x="261" y="60"/>
                  </a:cubicBezTo>
                  <a:cubicBezTo>
                    <a:pt x="261" y="274"/>
                    <a:pt x="261" y="274"/>
                    <a:pt x="261" y="274"/>
                  </a:cubicBezTo>
                  <a:cubicBezTo>
                    <a:pt x="242" y="274"/>
                    <a:pt x="242" y="274"/>
                    <a:pt x="242" y="274"/>
                  </a:cubicBezTo>
                  <a:cubicBezTo>
                    <a:pt x="242" y="141"/>
                    <a:pt x="242" y="141"/>
                    <a:pt x="242" y="141"/>
                  </a:cubicBezTo>
                  <a:cubicBezTo>
                    <a:pt x="242" y="139"/>
                    <a:pt x="241" y="138"/>
                    <a:pt x="240" y="137"/>
                  </a:cubicBezTo>
                  <a:cubicBezTo>
                    <a:pt x="239" y="136"/>
                    <a:pt x="237" y="136"/>
                    <a:pt x="236" y="136"/>
                  </a:cubicBezTo>
                  <a:cubicBezTo>
                    <a:pt x="197" y="150"/>
                    <a:pt x="197" y="150"/>
                    <a:pt x="197" y="150"/>
                  </a:cubicBezTo>
                  <a:cubicBezTo>
                    <a:pt x="197" y="30"/>
                    <a:pt x="197" y="30"/>
                    <a:pt x="197" y="30"/>
                  </a:cubicBezTo>
                  <a:cubicBezTo>
                    <a:pt x="197" y="28"/>
                    <a:pt x="195" y="25"/>
                    <a:pt x="192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49" y="25"/>
                    <a:pt x="147" y="28"/>
                    <a:pt x="147" y="30"/>
                  </a:cubicBezTo>
                  <a:cubicBezTo>
                    <a:pt x="147" y="121"/>
                    <a:pt x="147" y="121"/>
                    <a:pt x="147" y="121"/>
                  </a:cubicBezTo>
                  <a:cubicBezTo>
                    <a:pt x="147" y="124"/>
                    <a:pt x="149" y="126"/>
                    <a:pt x="152" y="126"/>
                  </a:cubicBezTo>
                  <a:cubicBezTo>
                    <a:pt x="154" y="126"/>
                    <a:pt x="156" y="124"/>
                    <a:pt x="156" y="121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88" y="85"/>
                    <a:pt x="188" y="85"/>
                    <a:pt x="188" y="85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69" y="159"/>
                    <a:pt x="169" y="159"/>
                    <a:pt x="169" y="159"/>
                  </a:cubicBezTo>
                  <a:cubicBezTo>
                    <a:pt x="169" y="141"/>
                    <a:pt x="169" y="141"/>
                    <a:pt x="169" y="141"/>
                  </a:cubicBezTo>
                  <a:cubicBezTo>
                    <a:pt x="169" y="139"/>
                    <a:pt x="168" y="138"/>
                    <a:pt x="167" y="137"/>
                  </a:cubicBezTo>
                  <a:cubicBezTo>
                    <a:pt x="166" y="136"/>
                    <a:pt x="164" y="136"/>
                    <a:pt x="162" y="136"/>
                  </a:cubicBezTo>
                  <a:cubicBezTo>
                    <a:pt x="95" y="159"/>
                    <a:pt x="95" y="159"/>
                    <a:pt x="95" y="159"/>
                  </a:cubicBezTo>
                  <a:cubicBezTo>
                    <a:pt x="95" y="141"/>
                    <a:pt x="95" y="141"/>
                    <a:pt x="95" y="141"/>
                  </a:cubicBezTo>
                  <a:cubicBezTo>
                    <a:pt x="95" y="139"/>
                    <a:pt x="94" y="138"/>
                    <a:pt x="93" y="137"/>
                  </a:cubicBezTo>
                  <a:cubicBezTo>
                    <a:pt x="92" y="136"/>
                    <a:pt x="90" y="136"/>
                    <a:pt x="89" y="136"/>
                  </a:cubicBezTo>
                  <a:cubicBezTo>
                    <a:pt x="15" y="162"/>
                    <a:pt x="15" y="162"/>
                    <a:pt x="15" y="162"/>
                  </a:cubicBezTo>
                  <a:cubicBezTo>
                    <a:pt x="13" y="162"/>
                    <a:pt x="12" y="164"/>
                    <a:pt x="12" y="166"/>
                  </a:cubicBezTo>
                  <a:cubicBezTo>
                    <a:pt x="12" y="274"/>
                    <a:pt x="12" y="274"/>
                    <a:pt x="12" y="274"/>
                  </a:cubicBezTo>
                  <a:cubicBezTo>
                    <a:pt x="4" y="274"/>
                    <a:pt x="4" y="274"/>
                    <a:pt x="4" y="274"/>
                  </a:cubicBezTo>
                  <a:cubicBezTo>
                    <a:pt x="2" y="274"/>
                    <a:pt x="0" y="276"/>
                    <a:pt x="0" y="279"/>
                  </a:cubicBezTo>
                  <a:cubicBezTo>
                    <a:pt x="0" y="281"/>
                    <a:pt x="2" y="283"/>
                    <a:pt x="4" y="283"/>
                  </a:cubicBezTo>
                  <a:cubicBezTo>
                    <a:pt x="17" y="283"/>
                    <a:pt x="17" y="283"/>
                    <a:pt x="17" y="283"/>
                  </a:cubicBezTo>
                  <a:cubicBezTo>
                    <a:pt x="237" y="283"/>
                    <a:pt x="237" y="283"/>
                    <a:pt x="237" y="283"/>
                  </a:cubicBezTo>
                  <a:cubicBezTo>
                    <a:pt x="278" y="283"/>
                    <a:pt x="278" y="283"/>
                    <a:pt x="278" y="283"/>
                  </a:cubicBezTo>
                  <a:cubicBezTo>
                    <a:pt x="281" y="283"/>
                    <a:pt x="283" y="281"/>
                    <a:pt x="283" y="279"/>
                  </a:cubicBezTo>
                  <a:cubicBezTo>
                    <a:pt x="283" y="276"/>
                    <a:pt x="281" y="274"/>
                    <a:pt x="278" y="274"/>
                  </a:cubicBezTo>
                  <a:close/>
                  <a:moveTo>
                    <a:pt x="261" y="10"/>
                  </a:moveTo>
                  <a:cubicBezTo>
                    <a:pt x="261" y="25"/>
                    <a:pt x="261" y="25"/>
                    <a:pt x="261" y="25"/>
                  </a:cubicBezTo>
                  <a:cubicBezTo>
                    <a:pt x="230" y="25"/>
                    <a:pt x="230" y="25"/>
                    <a:pt x="230" y="25"/>
                  </a:cubicBezTo>
                  <a:cubicBezTo>
                    <a:pt x="230" y="10"/>
                    <a:pt x="230" y="10"/>
                    <a:pt x="230" y="10"/>
                  </a:cubicBezTo>
                  <a:lnTo>
                    <a:pt x="261" y="10"/>
                  </a:lnTo>
                  <a:close/>
                  <a:moveTo>
                    <a:pt x="230" y="50"/>
                  </a:moveTo>
                  <a:cubicBezTo>
                    <a:pt x="230" y="35"/>
                    <a:pt x="230" y="35"/>
                    <a:pt x="230" y="35"/>
                  </a:cubicBezTo>
                  <a:cubicBezTo>
                    <a:pt x="261" y="35"/>
                    <a:pt x="261" y="35"/>
                    <a:pt x="261" y="35"/>
                  </a:cubicBezTo>
                  <a:cubicBezTo>
                    <a:pt x="261" y="50"/>
                    <a:pt x="261" y="50"/>
                    <a:pt x="261" y="50"/>
                  </a:cubicBezTo>
                  <a:lnTo>
                    <a:pt x="230" y="50"/>
                  </a:lnTo>
                  <a:close/>
                  <a:moveTo>
                    <a:pt x="188" y="35"/>
                  </a:moveTo>
                  <a:cubicBezTo>
                    <a:pt x="188" y="51"/>
                    <a:pt x="188" y="51"/>
                    <a:pt x="188" y="51"/>
                  </a:cubicBezTo>
                  <a:cubicBezTo>
                    <a:pt x="156" y="51"/>
                    <a:pt x="156" y="51"/>
                    <a:pt x="156" y="51"/>
                  </a:cubicBezTo>
                  <a:cubicBezTo>
                    <a:pt x="156" y="35"/>
                    <a:pt x="156" y="35"/>
                    <a:pt x="156" y="35"/>
                  </a:cubicBezTo>
                  <a:lnTo>
                    <a:pt x="188" y="35"/>
                  </a:lnTo>
                  <a:close/>
                  <a:moveTo>
                    <a:pt x="156" y="76"/>
                  </a:moveTo>
                  <a:cubicBezTo>
                    <a:pt x="156" y="60"/>
                    <a:pt x="156" y="60"/>
                    <a:pt x="156" y="60"/>
                  </a:cubicBezTo>
                  <a:cubicBezTo>
                    <a:pt x="188" y="60"/>
                    <a:pt x="188" y="60"/>
                    <a:pt x="188" y="60"/>
                  </a:cubicBezTo>
                  <a:cubicBezTo>
                    <a:pt x="188" y="76"/>
                    <a:pt x="188" y="76"/>
                    <a:pt x="188" y="76"/>
                  </a:cubicBezTo>
                  <a:lnTo>
                    <a:pt x="156" y="76"/>
                  </a:lnTo>
                  <a:close/>
                  <a:moveTo>
                    <a:pt x="85" y="147"/>
                  </a:moveTo>
                  <a:cubicBezTo>
                    <a:pt x="85" y="166"/>
                    <a:pt x="85" y="166"/>
                    <a:pt x="85" y="166"/>
                  </a:cubicBezTo>
                  <a:cubicBezTo>
                    <a:pt x="85" y="168"/>
                    <a:pt x="86" y="169"/>
                    <a:pt x="87" y="170"/>
                  </a:cubicBezTo>
                  <a:cubicBezTo>
                    <a:pt x="89" y="171"/>
                    <a:pt x="90" y="171"/>
                    <a:pt x="92" y="171"/>
                  </a:cubicBezTo>
                  <a:cubicBezTo>
                    <a:pt x="159" y="147"/>
                    <a:pt x="159" y="147"/>
                    <a:pt x="159" y="147"/>
                  </a:cubicBezTo>
                  <a:cubicBezTo>
                    <a:pt x="159" y="166"/>
                    <a:pt x="159" y="166"/>
                    <a:pt x="159" y="166"/>
                  </a:cubicBezTo>
                  <a:cubicBezTo>
                    <a:pt x="159" y="168"/>
                    <a:pt x="160" y="169"/>
                    <a:pt x="161" y="170"/>
                  </a:cubicBezTo>
                  <a:cubicBezTo>
                    <a:pt x="162" y="171"/>
                    <a:pt x="164" y="171"/>
                    <a:pt x="165" y="171"/>
                  </a:cubicBezTo>
                  <a:cubicBezTo>
                    <a:pt x="233" y="147"/>
                    <a:pt x="233" y="147"/>
                    <a:pt x="233" y="147"/>
                  </a:cubicBezTo>
                  <a:cubicBezTo>
                    <a:pt x="233" y="274"/>
                    <a:pt x="233" y="274"/>
                    <a:pt x="233" y="274"/>
                  </a:cubicBezTo>
                  <a:cubicBezTo>
                    <a:pt x="21" y="274"/>
                    <a:pt x="21" y="274"/>
                    <a:pt x="21" y="274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126" y="260"/>
                    <a:pt x="126" y="260"/>
                    <a:pt x="126" y="260"/>
                  </a:cubicBezTo>
                  <a:cubicBezTo>
                    <a:pt x="128" y="260"/>
                    <a:pt x="130" y="257"/>
                    <a:pt x="130" y="255"/>
                  </a:cubicBezTo>
                  <a:cubicBezTo>
                    <a:pt x="130" y="252"/>
                    <a:pt x="128" y="250"/>
                    <a:pt x="126" y="250"/>
                  </a:cubicBezTo>
                  <a:cubicBezTo>
                    <a:pt x="21" y="250"/>
                    <a:pt x="21" y="250"/>
                    <a:pt x="21" y="250"/>
                  </a:cubicBezTo>
                  <a:cubicBezTo>
                    <a:pt x="21" y="169"/>
                    <a:pt x="21" y="169"/>
                    <a:pt x="21" y="169"/>
                  </a:cubicBezTo>
                  <a:lnTo>
                    <a:pt x="85" y="147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98"/>
            <p:cNvSpPr>
              <a:spLocks noEditPoints="1"/>
            </p:cNvSpPr>
            <p:nvPr/>
          </p:nvSpPr>
          <p:spPr bwMode="auto">
            <a:xfrm>
              <a:off x="-1511301" y="2960689"/>
              <a:ext cx="80963" cy="41275"/>
            </a:xfrm>
            <a:custGeom>
              <a:avLst/>
              <a:gdLst>
                <a:gd name="T0" fmla="*/ 5 w 61"/>
                <a:gd name="T1" fmla="*/ 32 h 32"/>
                <a:gd name="T2" fmla="*/ 57 w 61"/>
                <a:gd name="T3" fmla="*/ 32 h 32"/>
                <a:gd name="T4" fmla="*/ 61 w 61"/>
                <a:gd name="T5" fmla="*/ 27 h 32"/>
                <a:gd name="T6" fmla="*/ 61 w 61"/>
                <a:gd name="T7" fmla="*/ 5 h 32"/>
                <a:gd name="T8" fmla="*/ 57 w 61"/>
                <a:gd name="T9" fmla="*/ 0 h 32"/>
                <a:gd name="T10" fmla="*/ 5 w 61"/>
                <a:gd name="T11" fmla="*/ 0 h 32"/>
                <a:gd name="T12" fmla="*/ 0 w 61"/>
                <a:gd name="T13" fmla="*/ 5 h 32"/>
                <a:gd name="T14" fmla="*/ 0 w 61"/>
                <a:gd name="T15" fmla="*/ 27 h 32"/>
                <a:gd name="T16" fmla="*/ 5 w 61"/>
                <a:gd name="T17" fmla="*/ 32 h 32"/>
                <a:gd name="T18" fmla="*/ 10 w 61"/>
                <a:gd name="T19" fmla="*/ 10 h 32"/>
                <a:gd name="T20" fmla="*/ 52 w 61"/>
                <a:gd name="T21" fmla="*/ 10 h 32"/>
                <a:gd name="T22" fmla="*/ 52 w 61"/>
                <a:gd name="T23" fmla="*/ 23 h 32"/>
                <a:gd name="T24" fmla="*/ 10 w 61"/>
                <a:gd name="T25" fmla="*/ 23 h 32"/>
                <a:gd name="T26" fmla="*/ 10 w 61"/>
                <a:gd name="T27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32">
                  <a:moveTo>
                    <a:pt x="5" y="32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59" y="32"/>
                    <a:pt x="61" y="30"/>
                    <a:pt x="61" y="27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2"/>
                    <a:pt x="59" y="0"/>
                    <a:pt x="5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2" y="32"/>
                    <a:pt x="5" y="32"/>
                  </a:cubicBezTo>
                  <a:close/>
                  <a:moveTo>
                    <a:pt x="10" y="10"/>
                  </a:moveTo>
                  <a:cubicBezTo>
                    <a:pt x="52" y="10"/>
                    <a:pt x="52" y="10"/>
                    <a:pt x="52" y="10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10" y="23"/>
                    <a:pt x="10" y="23"/>
                    <a:pt x="10" y="23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99"/>
            <p:cNvSpPr>
              <a:spLocks noEditPoints="1"/>
            </p:cNvSpPr>
            <p:nvPr/>
          </p:nvSpPr>
          <p:spPr bwMode="auto">
            <a:xfrm>
              <a:off x="-1363663" y="3013076"/>
              <a:ext cx="98425" cy="60325"/>
            </a:xfrm>
            <a:custGeom>
              <a:avLst/>
              <a:gdLst>
                <a:gd name="T0" fmla="*/ 5 w 75"/>
                <a:gd name="T1" fmla="*/ 46 h 46"/>
                <a:gd name="T2" fmla="*/ 10 w 75"/>
                <a:gd name="T3" fmla="*/ 42 h 46"/>
                <a:gd name="T4" fmla="*/ 10 w 75"/>
                <a:gd name="T5" fmla="*/ 41 h 46"/>
                <a:gd name="T6" fmla="*/ 65 w 75"/>
                <a:gd name="T7" fmla="*/ 41 h 46"/>
                <a:gd name="T8" fmla="*/ 65 w 75"/>
                <a:gd name="T9" fmla="*/ 42 h 46"/>
                <a:gd name="T10" fmla="*/ 70 w 75"/>
                <a:gd name="T11" fmla="*/ 46 h 46"/>
                <a:gd name="T12" fmla="*/ 75 w 75"/>
                <a:gd name="T13" fmla="*/ 42 h 46"/>
                <a:gd name="T14" fmla="*/ 75 w 75"/>
                <a:gd name="T15" fmla="*/ 5 h 46"/>
                <a:gd name="T16" fmla="*/ 70 w 75"/>
                <a:gd name="T17" fmla="*/ 0 h 46"/>
                <a:gd name="T18" fmla="*/ 5 w 75"/>
                <a:gd name="T19" fmla="*/ 0 h 46"/>
                <a:gd name="T20" fmla="*/ 0 w 75"/>
                <a:gd name="T21" fmla="*/ 5 h 46"/>
                <a:gd name="T22" fmla="*/ 0 w 75"/>
                <a:gd name="T23" fmla="*/ 42 h 46"/>
                <a:gd name="T24" fmla="*/ 5 w 75"/>
                <a:gd name="T25" fmla="*/ 46 h 46"/>
                <a:gd name="T26" fmla="*/ 10 w 75"/>
                <a:gd name="T27" fmla="*/ 31 h 46"/>
                <a:gd name="T28" fmla="*/ 10 w 75"/>
                <a:gd name="T29" fmla="*/ 26 h 46"/>
                <a:gd name="T30" fmla="*/ 65 w 75"/>
                <a:gd name="T31" fmla="*/ 26 h 46"/>
                <a:gd name="T32" fmla="*/ 65 w 75"/>
                <a:gd name="T33" fmla="*/ 31 h 46"/>
                <a:gd name="T34" fmla="*/ 10 w 75"/>
                <a:gd name="T35" fmla="*/ 31 h 46"/>
                <a:gd name="T36" fmla="*/ 65 w 75"/>
                <a:gd name="T37" fmla="*/ 10 h 46"/>
                <a:gd name="T38" fmla="*/ 65 w 75"/>
                <a:gd name="T39" fmla="*/ 16 h 46"/>
                <a:gd name="T40" fmla="*/ 10 w 75"/>
                <a:gd name="T41" fmla="*/ 16 h 46"/>
                <a:gd name="T42" fmla="*/ 10 w 75"/>
                <a:gd name="T43" fmla="*/ 10 h 46"/>
                <a:gd name="T44" fmla="*/ 65 w 75"/>
                <a:gd name="T45" fmla="*/ 1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5" h="46">
                  <a:moveTo>
                    <a:pt x="5" y="46"/>
                  </a:moveTo>
                  <a:cubicBezTo>
                    <a:pt x="8" y="46"/>
                    <a:pt x="10" y="44"/>
                    <a:pt x="10" y="42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5" y="44"/>
                    <a:pt x="67" y="46"/>
                    <a:pt x="70" y="46"/>
                  </a:cubicBezTo>
                  <a:cubicBezTo>
                    <a:pt x="73" y="46"/>
                    <a:pt x="75" y="44"/>
                    <a:pt x="75" y="42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2"/>
                    <a:pt x="73" y="0"/>
                    <a:pt x="7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4"/>
                    <a:pt x="3" y="46"/>
                    <a:pt x="5" y="46"/>
                  </a:cubicBezTo>
                  <a:close/>
                  <a:moveTo>
                    <a:pt x="10" y="31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31"/>
                    <a:pt x="65" y="31"/>
                    <a:pt x="65" y="31"/>
                  </a:cubicBezTo>
                  <a:lnTo>
                    <a:pt x="10" y="31"/>
                  </a:lnTo>
                  <a:close/>
                  <a:moveTo>
                    <a:pt x="65" y="10"/>
                  </a:moveTo>
                  <a:cubicBezTo>
                    <a:pt x="65" y="16"/>
                    <a:pt x="65" y="16"/>
                    <a:pt x="65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0"/>
                    <a:pt x="10" y="10"/>
                    <a:pt x="10" y="10"/>
                  </a:cubicBezTo>
                  <a:lnTo>
                    <a:pt x="65" y="1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464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" name="Object 15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25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154" name="Object 15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" name="Rectangle 15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altLang="ru-RU" dirty="0" err="1">
                <a:latin typeface="Arial" pitchFamily="34" charset="0"/>
                <a:cs typeface="Arial" pitchFamily="34" charset="0"/>
              </a:rPr>
              <a:t>Көрсетілетін</a:t>
            </a:r>
            <a:r>
              <a:rPr lang="ru-RU" alt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dirty="0" err="1">
                <a:latin typeface="Arial" pitchFamily="34" charset="0"/>
                <a:cs typeface="Arial" pitchFamily="34" charset="0"/>
              </a:rPr>
              <a:t>реттелетін</a:t>
            </a:r>
            <a:r>
              <a:rPr lang="ru-RU" alt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dirty="0" err="1">
                <a:latin typeface="Arial" pitchFamily="34" charset="0"/>
                <a:cs typeface="Arial" pitchFamily="34" charset="0"/>
              </a:rPr>
              <a:t>қызметтердің</a:t>
            </a:r>
            <a:r>
              <a:rPr lang="ru-RU" alt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dirty="0" err="1">
                <a:latin typeface="Arial" pitchFamily="34" charset="0"/>
                <a:cs typeface="Arial" pitchFamily="34" charset="0"/>
              </a:rPr>
              <a:t>сапасы</a:t>
            </a:r>
            <a:r>
              <a:rPr lang="ru-RU" alt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dirty="0" err="1">
                <a:latin typeface="Arial" pitchFamily="34" charset="0"/>
                <a:cs typeface="Arial" pitchFamily="34" charset="0"/>
              </a:rPr>
              <a:t>туралы</a:t>
            </a:r>
            <a:r>
              <a:rPr lang="ru-RU" alt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dirty="0" err="1">
                <a:latin typeface="Arial" pitchFamily="34" charset="0"/>
                <a:cs typeface="Arial" pitchFamily="34" charset="0"/>
              </a:rPr>
              <a:t>ақпарат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4324" y="1783099"/>
            <a:ext cx="3756025" cy="152525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" name="Google Shape;478;p43"/>
          <p:cNvSpPr/>
          <p:nvPr/>
        </p:nvSpPr>
        <p:spPr>
          <a:xfrm>
            <a:off x="1903164" y="155098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>
                <a:solidFill>
                  <a:schemeClr val="tx2"/>
                </a:solidFill>
                <a:sym typeface="Montserrat"/>
              </a:rPr>
              <a:t>01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22" name="Google Shape;506;p43"/>
          <p:cNvSpPr txBox="1"/>
          <p:nvPr/>
        </p:nvSpPr>
        <p:spPr>
          <a:xfrm>
            <a:off x="395919" y="2111156"/>
            <a:ext cx="1838050" cy="129266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МЕМСТ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және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СанЕжЕ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: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ауыз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судың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құрамы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мен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сапасын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,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салқындатқыштың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параметрлерін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,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температуралық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режимдерді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реттейді</a:t>
            </a:r>
            <a:r>
              <a:rPr lang="en-US" dirty="0" smtClean="0">
                <a:solidFill>
                  <a:schemeClr val="tx1"/>
                </a:solidFill>
                <a:sym typeface="Open Sans"/>
              </a:rPr>
              <a:t>.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82" name="Google Shape;506;p43"/>
          <p:cNvSpPr txBox="1"/>
          <p:nvPr/>
        </p:nvSpPr>
        <p:spPr>
          <a:xfrm>
            <a:off x="2381608" y="2123043"/>
            <a:ext cx="1573289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 err="1">
                <a:solidFill>
                  <a:schemeClr val="tx1"/>
                </a:solidFill>
                <a:sym typeface="Open Sans"/>
              </a:rPr>
              <a:t>Техникалық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пайдалану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ережелері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: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инженерлік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жүйелер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мен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жабдықтар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үшін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.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14324" y="3588759"/>
            <a:ext cx="3756025" cy="168428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9" name="Google Shape;478;p43"/>
          <p:cNvSpPr/>
          <p:nvPr/>
        </p:nvSpPr>
        <p:spPr>
          <a:xfrm>
            <a:off x="1903164" y="335664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chemeClr val="tx2"/>
                </a:solidFill>
                <a:sym typeface="Montserrat"/>
              </a:rPr>
              <a:t>0</a:t>
            </a:r>
            <a:r>
              <a:rPr lang="en-US" sz="3600" dirty="0" smtClean="0">
                <a:solidFill>
                  <a:schemeClr val="tx2"/>
                </a:solidFill>
                <a:sym typeface="Montserrat"/>
              </a:rPr>
              <a:t>6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101" name="Google Shape;506;p43"/>
          <p:cNvSpPr txBox="1"/>
          <p:nvPr/>
        </p:nvSpPr>
        <p:spPr>
          <a:xfrm>
            <a:off x="433033" y="3919016"/>
            <a:ext cx="1688741" cy="73866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 err="1">
                <a:solidFill>
                  <a:schemeClr val="tx1"/>
                </a:solidFill>
                <a:sym typeface="Open Sans"/>
              </a:rPr>
              <a:t>Энергияны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үнемдейтін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жабдықтар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мен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технологияларды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пайдалану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.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02" name="Google Shape;506;p43"/>
          <p:cNvSpPr txBox="1"/>
          <p:nvPr/>
        </p:nvSpPr>
        <p:spPr>
          <a:xfrm>
            <a:off x="2269413" y="3919016"/>
            <a:ext cx="1688741" cy="73866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 err="1">
                <a:solidFill>
                  <a:schemeClr val="tx1"/>
                </a:solidFill>
                <a:sym typeface="Open Sans"/>
              </a:rPr>
              <a:t>Жеткізудің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барлық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кезеңдерінде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су мен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жылу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шығынын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бақылау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. 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217988" y="1783099"/>
            <a:ext cx="3756025" cy="152525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8" name="Google Shape;478;p43"/>
          <p:cNvSpPr/>
          <p:nvPr/>
        </p:nvSpPr>
        <p:spPr>
          <a:xfrm>
            <a:off x="5806828" y="155098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chemeClr val="tx2"/>
                </a:solidFill>
                <a:sym typeface="Montserrat"/>
              </a:rPr>
              <a:t>0</a:t>
            </a:r>
            <a:r>
              <a:rPr lang="en-US" sz="3600" dirty="0" smtClean="0">
                <a:solidFill>
                  <a:schemeClr val="tx2"/>
                </a:solidFill>
                <a:sym typeface="Montserrat"/>
              </a:rPr>
              <a:t>2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110" name="Google Shape;506;p43"/>
          <p:cNvSpPr txBox="1"/>
          <p:nvPr/>
        </p:nvSpPr>
        <p:spPr>
          <a:xfrm>
            <a:off x="4333440" y="2090426"/>
            <a:ext cx="1688741" cy="73866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Суды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зертханалық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талдау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: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нормаларға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сәйкестігін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тексеру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үшін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үнемі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жүргізіледі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. 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11" name="Google Shape;506;p43"/>
          <p:cNvSpPr txBox="1"/>
          <p:nvPr/>
        </p:nvSpPr>
        <p:spPr>
          <a:xfrm>
            <a:off x="6169820" y="2090426"/>
            <a:ext cx="1688741" cy="73866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 err="1">
                <a:solidFill>
                  <a:schemeClr val="tx1"/>
                </a:solidFill>
                <a:sym typeface="Open Sans"/>
              </a:rPr>
              <a:t>Жылу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желілеріндегі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және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жылу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көздерінен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шығатын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температура мен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қысымды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бақылау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.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4217988" y="3588759"/>
            <a:ext cx="3756025" cy="168428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6" name="Google Shape;478;p43"/>
          <p:cNvSpPr/>
          <p:nvPr/>
        </p:nvSpPr>
        <p:spPr>
          <a:xfrm>
            <a:off x="5806828" y="335664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chemeClr val="tx2"/>
                </a:solidFill>
                <a:sym typeface="Montserrat"/>
              </a:rPr>
              <a:t>0</a:t>
            </a:r>
            <a:r>
              <a:rPr lang="en-US" sz="3600" dirty="0" smtClean="0">
                <a:solidFill>
                  <a:schemeClr val="tx2"/>
                </a:solidFill>
                <a:sym typeface="Montserrat"/>
              </a:rPr>
              <a:t>5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118" name="Google Shape;506;p43"/>
          <p:cNvSpPr txBox="1"/>
          <p:nvPr/>
        </p:nvSpPr>
        <p:spPr>
          <a:xfrm>
            <a:off x="4333440" y="3936287"/>
            <a:ext cx="1688741" cy="55399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 err="1">
                <a:solidFill>
                  <a:schemeClr val="tx1"/>
                </a:solidFill>
                <a:sym typeface="Open Sans"/>
              </a:rPr>
              <a:t>Шағымдар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мен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өтініштерге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жедел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ден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қою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. 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19" name="Google Shape;506;p43"/>
          <p:cNvSpPr txBox="1"/>
          <p:nvPr/>
        </p:nvSpPr>
        <p:spPr>
          <a:xfrm>
            <a:off x="6169820" y="3936287"/>
            <a:ext cx="1688741" cy="73866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 err="1">
                <a:solidFill>
                  <a:schemeClr val="tx1"/>
                </a:solidFill>
                <a:sym typeface="Open Sans"/>
              </a:rPr>
              <a:t>Түсіндіру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жұмыстарын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жүргізу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және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қызметтер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туралы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ашық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ақпарат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беру.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8123238" y="1783099"/>
            <a:ext cx="3756025" cy="152525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4" name="Google Shape;478;p43"/>
          <p:cNvSpPr/>
          <p:nvPr/>
        </p:nvSpPr>
        <p:spPr>
          <a:xfrm>
            <a:off x="9712078" y="155098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chemeClr val="tx2"/>
                </a:solidFill>
                <a:sym typeface="Montserrat"/>
              </a:rPr>
              <a:t>0</a:t>
            </a:r>
            <a:r>
              <a:rPr lang="en-US" sz="3600" dirty="0" smtClean="0">
                <a:solidFill>
                  <a:schemeClr val="tx2"/>
                </a:solidFill>
                <a:sym typeface="Montserrat"/>
              </a:rPr>
              <a:t>3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126" name="Google Shape;506;p43"/>
          <p:cNvSpPr txBox="1"/>
          <p:nvPr/>
        </p:nvSpPr>
        <p:spPr>
          <a:xfrm>
            <a:off x="8235433" y="2111156"/>
            <a:ext cx="1836380" cy="147732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 err="1">
                <a:solidFill>
                  <a:schemeClr val="tx1"/>
                </a:solidFill>
                <a:sym typeface="Open Sans"/>
              </a:rPr>
              <a:t>Желілерге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тұрақты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техникалық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қызмет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көрсету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және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жөндеу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.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Жабдықты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жаңарту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,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тозған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құбырлар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мен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жылу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алмастырғыштарды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ауыстыру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.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27" name="Google Shape;506;p43"/>
          <p:cNvSpPr txBox="1"/>
          <p:nvPr/>
        </p:nvSpPr>
        <p:spPr>
          <a:xfrm>
            <a:off x="10071813" y="2156661"/>
            <a:ext cx="1688741" cy="55399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 err="1">
                <a:solidFill>
                  <a:schemeClr val="tx1"/>
                </a:solidFill>
                <a:sym typeface="Open Sans"/>
              </a:rPr>
              <a:t>Басқару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жүйелерін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автоматтандыру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және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диспетчерлеу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.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8123238" y="3588759"/>
            <a:ext cx="3756025" cy="168428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2" name="Google Shape;478;p43"/>
          <p:cNvSpPr/>
          <p:nvPr/>
        </p:nvSpPr>
        <p:spPr>
          <a:xfrm>
            <a:off x="9712078" y="335664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chemeClr val="tx2"/>
                </a:solidFill>
                <a:sym typeface="Montserrat"/>
              </a:rPr>
              <a:t>0</a:t>
            </a:r>
            <a:r>
              <a:rPr lang="en-US" sz="3600" dirty="0" smtClean="0">
                <a:solidFill>
                  <a:schemeClr val="tx2"/>
                </a:solidFill>
                <a:sym typeface="Montserrat"/>
              </a:rPr>
              <a:t>4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134" name="Google Shape;506;p43"/>
          <p:cNvSpPr txBox="1"/>
          <p:nvPr/>
        </p:nvSpPr>
        <p:spPr>
          <a:xfrm>
            <a:off x="8235433" y="3888599"/>
            <a:ext cx="1629499" cy="129266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 err="1">
                <a:solidFill>
                  <a:schemeClr val="tx1"/>
                </a:solidFill>
                <a:sym typeface="Open Sans"/>
              </a:rPr>
              <a:t>Сумен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және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жылумен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жабдықтау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объектілерінде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жұмыс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істейтін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мамандарды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даярлау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және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сертификаттау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.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Аттестаттау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35" name="Google Shape;506;p43"/>
          <p:cNvSpPr txBox="1"/>
          <p:nvPr/>
        </p:nvSpPr>
        <p:spPr>
          <a:xfrm>
            <a:off x="10071813" y="3888599"/>
            <a:ext cx="1688741" cy="11079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 err="1">
                <a:solidFill>
                  <a:schemeClr val="tx1"/>
                </a:solidFill>
                <a:sym typeface="Open Sans"/>
              </a:rPr>
              <a:t>Мерзімді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біліктілікті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арттыру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ИТЖ,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шеберлер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мен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операторлар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үшін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міндетті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болып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табылады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.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cxnSp>
        <p:nvCxnSpPr>
          <p:cNvPr id="140" name="Straight Connector 139"/>
          <p:cNvCxnSpPr>
            <a:stCxn id="5" idx="3"/>
            <a:endCxn id="107" idx="1"/>
          </p:cNvCxnSpPr>
          <p:nvPr/>
        </p:nvCxnSpPr>
        <p:spPr>
          <a:xfrm>
            <a:off x="4070349" y="2545725"/>
            <a:ext cx="147639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142" name="Straight Connector 141"/>
          <p:cNvCxnSpPr>
            <a:stCxn id="107" idx="3"/>
            <a:endCxn id="123" idx="1"/>
          </p:cNvCxnSpPr>
          <p:nvPr/>
        </p:nvCxnSpPr>
        <p:spPr>
          <a:xfrm>
            <a:off x="7974013" y="2545725"/>
            <a:ext cx="149225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144" name="Straight Connector 143"/>
          <p:cNvCxnSpPr>
            <a:stCxn id="131" idx="1"/>
            <a:endCxn id="115" idx="3"/>
          </p:cNvCxnSpPr>
          <p:nvPr/>
        </p:nvCxnSpPr>
        <p:spPr>
          <a:xfrm flipH="1">
            <a:off x="7974013" y="4351385"/>
            <a:ext cx="149225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146" name="Straight Connector 145"/>
          <p:cNvCxnSpPr>
            <a:stCxn id="115" idx="1"/>
            <a:endCxn id="98" idx="3"/>
          </p:cNvCxnSpPr>
          <p:nvPr/>
        </p:nvCxnSpPr>
        <p:spPr>
          <a:xfrm flipH="1">
            <a:off x="4070349" y="4351385"/>
            <a:ext cx="147639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148" name="Straight Connector 147"/>
          <p:cNvCxnSpPr/>
          <p:nvPr/>
        </p:nvCxnSpPr>
        <p:spPr>
          <a:xfrm>
            <a:off x="11554182" y="3308350"/>
            <a:ext cx="0" cy="280409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sp>
        <p:nvSpPr>
          <p:cNvPr id="48" name="Rectangle 47"/>
          <p:cNvSpPr/>
          <p:nvPr/>
        </p:nvSpPr>
        <p:spPr>
          <a:xfrm>
            <a:off x="0" y="5558844"/>
            <a:ext cx="12192000" cy="691817"/>
          </a:xfrm>
          <a:prstGeom prst="rect">
            <a:avLst/>
          </a:prstGeom>
          <a:gradFill flip="none" rotWithShape="1">
            <a:gsLst>
              <a:gs pos="15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err="1">
                <a:solidFill>
                  <a:schemeClr val="bg1"/>
                </a:solidFill>
              </a:rPr>
              <a:t>Реттелетін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қызметтер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мемлекеттік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органдар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өз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құзыреті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шегінде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белгілеген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сапаға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қойылатын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талаптарды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ескере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отырып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көрсетіледі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0" name="Freeform 223"/>
          <p:cNvSpPr>
            <a:spLocks noEditPoints="1"/>
          </p:cNvSpPr>
          <p:nvPr/>
        </p:nvSpPr>
        <p:spPr bwMode="auto">
          <a:xfrm>
            <a:off x="3540549" y="288243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223"/>
          <p:cNvSpPr>
            <a:spLocks noEditPoints="1"/>
          </p:cNvSpPr>
          <p:nvPr/>
        </p:nvSpPr>
        <p:spPr bwMode="auto">
          <a:xfrm>
            <a:off x="7444213" y="288243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223"/>
          <p:cNvSpPr>
            <a:spLocks noEditPoints="1"/>
          </p:cNvSpPr>
          <p:nvPr/>
        </p:nvSpPr>
        <p:spPr bwMode="auto">
          <a:xfrm>
            <a:off x="11349463" y="288243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223"/>
          <p:cNvSpPr>
            <a:spLocks noEditPoints="1"/>
          </p:cNvSpPr>
          <p:nvPr/>
        </p:nvSpPr>
        <p:spPr bwMode="auto">
          <a:xfrm>
            <a:off x="3540549" y="468809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223"/>
          <p:cNvSpPr>
            <a:spLocks noEditPoints="1"/>
          </p:cNvSpPr>
          <p:nvPr/>
        </p:nvSpPr>
        <p:spPr bwMode="auto">
          <a:xfrm>
            <a:off x="7444213" y="468809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223"/>
          <p:cNvSpPr>
            <a:spLocks noEditPoints="1"/>
          </p:cNvSpPr>
          <p:nvPr/>
        </p:nvSpPr>
        <p:spPr bwMode="auto">
          <a:xfrm>
            <a:off x="11349463" y="486081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370358" y="1149983"/>
            <a:ext cx="7767587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 err="1"/>
              <a:t>Көрсетілетін</a:t>
            </a:r>
            <a:r>
              <a:rPr lang="ru-RU" sz="1600" dirty="0"/>
              <a:t> </a:t>
            </a:r>
            <a:r>
              <a:rPr lang="ru-RU" sz="1600" dirty="0" err="1"/>
              <a:t>қызметтердің</a:t>
            </a:r>
            <a:r>
              <a:rPr lang="ru-RU" sz="1600" dirty="0"/>
              <a:t> </a:t>
            </a:r>
            <a:r>
              <a:rPr lang="ru-RU" sz="1600" dirty="0" err="1"/>
              <a:t>сапасы</a:t>
            </a:r>
            <a:r>
              <a:rPr lang="ru-RU" sz="1600" dirty="0"/>
              <a:t> </a:t>
            </a:r>
            <a:r>
              <a:rPr lang="ru-RU" sz="1600" dirty="0" err="1"/>
              <a:t>қамтамасыз</a:t>
            </a:r>
            <a:r>
              <a:rPr lang="ru-RU" sz="1600" dirty="0"/>
              <a:t> </a:t>
            </a:r>
            <a:r>
              <a:rPr lang="ru-RU" sz="1600" dirty="0" err="1" smtClean="0"/>
              <a:t>етіледі</a:t>
            </a:r>
            <a:r>
              <a:rPr lang="ru-RU" sz="1600" dirty="0" smtClean="0"/>
              <a:t>: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686119" y="1905760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err="1">
                <a:solidFill>
                  <a:schemeClr val="accent1"/>
                </a:solidFill>
                <a:sym typeface="Open Sans"/>
              </a:rPr>
              <a:t>Нормативтік</a:t>
            </a:r>
            <a:r>
              <a:rPr lang="ru-RU" sz="1200" dirty="0">
                <a:solidFill>
                  <a:schemeClr val="accent1"/>
                </a:solidFill>
                <a:sym typeface="Open Sans"/>
              </a:rPr>
              <a:t> </a:t>
            </a:r>
            <a:r>
              <a:rPr lang="ru-RU" sz="1200" dirty="0" err="1">
                <a:solidFill>
                  <a:schemeClr val="accent1"/>
                </a:solidFill>
                <a:sym typeface="Open Sans"/>
              </a:rPr>
              <a:t>талаптарды</a:t>
            </a:r>
            <a:r>
              <a:rPr lang="ru-RU" sz="1200" dirty="0">
                <a:solidFill>
                  <a:schemeClr val="accent1"/>
                </a:solidFill>
                <a:sym typeface="Open Sans"/>
              </a:rPr>
              <a:t> </a:t>
            </a:r>
            <a:r>
              <a:rPr lang="ru-RU" sz="1200" dirty="0" err="1">
                <a:solidFill>
                  <a:schemeClr val="accent1"/>
                </a:solidFill>
                <a:sym typeface="Open Sans"/>
              </a:rPr>
              <a:t>сақтау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518502" y="1905760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 err="1" smtClean="0">
                <a:solidFill>
                  <a:schemeClr val="accent1"/>
                </a:solidFill>
                <a:sym typeface="Open Sans"/>
              </a:rPr>
              <a:t>Сапаны</a:t>
            </a:r>
            <a:r>
              <a:rPr lang="ru-RU" sz="1200" dirty="0" smtClean="0">
                <a:solidFill>
                  <a:schemeClr val="accent1"/>
                </a:solidFill>
                <a:sym typeface="Open Sans"/>
              </a:rPr>
              <a:t> </a:t>
            </a:r>
            <a:r>
              <a:rPr lang="ru-RU" sz="1200" dirty="0" err="1" smtClean="0">
                <a:solidFill>
                  <a:schemeClr val="accent1"/>
                </a:solidFill>
                <a:sym typeface="Open Sans"/>
              </a:rPr>
              <a:t>бақылау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292249" y="1905760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 err="1">
                <a:solidFill>
                  <a:schemeClr val="accent1"/>
                </a:solidFill>
                <a:sym typeface="Open Sans"/>
              </a:rPr>
              <a:t>Инфрақұрылымның</a:t>
            </a:r>
            <a:r>
              <a:rPr lang="ru-RU" sz="1200" dirty="0">
                <a:solidFill>
                  <a:schemeClr val="accent1"/>
                </a:solidFill>
                <a:sym typeface="Open Sans"/>
              </a:rPr>
              <a:t> </a:t>
            </a:r>
            <a:r>
              <a:rPr lang="ru-RU" sz="1200" dirty="0" err="1">
                <a:solidFill>
                  <a:schemeClr val="accent1"/>
                </a:solidFill>
                <a:sym typeface="Open Sans"/>
              </a:rPr>
              <a:t>сенімділігі</a:t>
            </a:r>
            <a:r>
              <a:rPr lang="ru-RU" sz="1200" dirty="0">
                <a:solidFill>
                  <a:schemeClr val="accent1"/>
                </a:solidFill>
                <a:sym typeface="Open Sans"/>
              </a:rPr>
              <a:t> мен </a:t>
            </a:r>
            <a:r>
              <a:rPr lang="ru-RU" sz="1200" dirty="0" err="1">
                <a:solidFill>
                  <a:schemeClr val="accent1"/>
                </a:solidFill>
                <a:sym typeface="Open Sans"/>
              </a:rPr>
              <a:t>жағдайы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344137" y="3703933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 err="1">
                <a:solidFill>
                  <a:schemeClr val="accent1"/>
                </a:solidFill>
                <a:sym typeface="Open Sans"/>
              </a:rPr>
              <a:t>Персоналдың</a:t>
            </a:r>
            <a:r>
              <a:rPr lang="ru-RU" sz="1200" dirty="0">
                <a:solidFill>
                  <a:schemeClr val="accent1"/>
                </a:solidFill>
                <a:sym typeface="Open Sans"/>
              </a:rPr>
              <a:t> </a:t>
            </a:r>
            <a:r>
              <a:rPr lang="ru-RU" sz="1200" dirty="0" err="1">
                <a:solidFill>
                  <a:schemeClr val="accent1"/>
                </a:solidFill>
                <a:sym typeface="Open Sans"/>
              </a:rPr>
              <a:t>біліктілігі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461611" y="3707531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 err="1" smtClean="0">
                <a:solidFill>
                  <a:schemeClr val="accent1"/>
                </a:solidFill>
                <a:sym typeface="Open Sans"/>
              </a:rPr>
              <a:t>Тұтынушылармен</a:t>
            </a:r>
            <a:r>
              <a:rPr lang="ru-RU" sz="1200" dirty="0" smtClean="0">
                <a:solidFill>
                  <a:schemeClr val="accent1"/>
                </a:solidFill>
                <a:sym typeface="Open Sans"/>
              </a:rPr>
              <a:t> </a:t>
            </a:r>
            <a:r>
              <a:rPr lang="ru-RU" sz="1200" dirty="0" err="1" smtClean="0">
                <a:solidFill>
                  <a:schemeClr val="accent1"/>
                </a:solidFill>
                <a:sym typeface="Open Sans"/>
              </a:rPr>
              <a:t>жұмыс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35154" y="3703933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 err="1">
                <a:solidFill>
                  <a:schemeClr val="accent1"/>
                </a:solidFill>
                <a:sym typeface="Open Sans"/>
              </a:rPr>
              <a:t>Энергияны</a:t>
            </a:r>
            <a:r>
              <a:rPr lang="ru-RU" sz="1200" dirty="0">
                <a:solidFill>
                  <a:schemeClr val="accent1"/>
                </a:solidFill>
                <a:sym typeface="Open Sans"/>
              </a:rPr>
              <a:t> </a:t>
            </a:r>
            <a:r>
              <a:rPr lang="ru-RU" sz="1200" dirty="0" err="1">
                <a:solidFill>
                  <a:schemeClr val="accent1"/>
                </a:solidFill>
                <a:sym typeface="Open Sans"/>
              </a:rPr>
              <a:t>үнемдеу</a:t>
            </a:r>
            <a:r>
              <a:rPr lang="ru-RU" sz="1200" dirty="0">
                <a:solidFill>
                  <a:schemeClr val="accent1"/>
                </a:solidFill>
                <a:sym typeface="Open Sans"/>
              </a:rPr>
              <a:t> </a:t>
            </a:r>
            <a:r>
              <a:rPr lang="ru-RU" sz="1200" dirty="0" err="1">
                <a:solidFill>
                  <a:schemeClr val="accent1"/>
                </a:solidFill>
                <a:sym typeface="Open Sans"/>
              </a:rPr>
              <a:t>және</a:t>
            </a:r>
            <a:r>
              <a:rPr lang="ru-RU" sz="1200" dirty="0">
                <a:solidFill>
                  <a:schemeClr val="accent1"/>
                </a:solidFill>
                <a:sym typeface="Open Sans"/>
              </a:rPr>
              <a:t> ресурс </a:t>
            </a:r>
            <a:r>
              <a:rPr lang="ru-RU" sz="1200" dirty="0" err="1">
                <a:solidFill>
                  <a:schemeClr val="accent1"/>
                </a:solidFill>
                <a:sym typeface="Open Sans"/>
              </a:rPr>
              <a:t>тиімділігі</a:t>
            </a:r>
            <a:endParaRPr lang="ru-RU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30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176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bwm7nEqw69AhGmOstLN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it99C1bymIj23jMItQu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ORyl.nSg2QMSGFH9PCF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c06wN.GEd8n7ZgumBBg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EqUc1fpQa_hDO3bSv8P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ayRfDUbHSgL2cErPVsp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U3QJQ30t2c4hCOLPhjhq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.qB1mxpEj73zZ7Vsxf6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0iuf7468dNCTxmqjAYD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bbHigGcq_zUwLE2fEArp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it99C1bymIj23jMItQu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2o5uPtJEfWRdWU_Dumf5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DrIzTH.1Tbv1TNEdDbHC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.EiJ3GOpBNnSi91kXZ26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PJdWte7Ic4qlI5I5iNC0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.TgpPwRGKOrXEkQzJrOL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bs7YjwqsdLH_gxb8Gvob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YWMgEqFVDr.arUCIRIrK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BKNrSrdP5jmFSH3HkXV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7iYzPKUFD3LuIyFcsE4z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wDDLyMsd5v_HzBGddN7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LcXBGRS27uruUYwTep8j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3YFwbZqenuaMbwrnhamk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9x3gsObGqnI3Eh9emzaq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XwvHMqbHMwQ2f.Eg3HwO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LKTCLTHOBehd453uwsD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.1uc4vo7353_9.GhtK6f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KOTCfew4SAlNHfT93g5S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VYNZPJS.QEb_617ZS30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V2MeIpVQWcyGkwT_C7a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zew723Tgr7RMg7mGNjlz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AjdgfvQNwhh4SOE_1n_k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fLWb6iCBvSVbq_L8k7Kc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Ou_t3_W7H.D66WEtkCy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ktVLY0rDZdo6Hz9n9dfF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A4GgFWNwTAbn7bg9MJQD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Y.Rbxdsz2J_ZjimrSqG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4UnSHX4aqZOr9qg651ul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bSbyulMNPSoB2Kb0nCR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6IZAggvefxRxYg4mNU6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q8CPwFD3GRzt.5oK2NWl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RG">
  <a:themeElements>
    <a:clrScheme name="ERG Final">
      <a:dk1>
        <a:srgbClr val="32373C"/>
      </a:dk1>
      <a:lt1>
        <a:srgbClr val="FFFFFF"/>
      </a:lt1>
      <a:dk2>
        <a:srgbClr val="5A6469"/>
      </a:dk2>
      <a:lt2>
        <a:srgbClr val="FFFFFF"/>
      </a:lt2>
      <a:accent1>
        <a:srgbClr val="EF7F1A"/>
      </a:accent1>
      <a:accent2>
        <a:srgbClr val="FF9E29"/>
      </a:accent2>
      <a:accent3>
        <a:srgbClr val="32373C"/>
      </a:accent3>
      <a:accent4>
        <a:srgbClr val="5A6469"/>
      </a:accent4>
      <a:accent5>
        <a:srgbClr val="003751"/>
      </a:accent5>
      <a:accent6>
        <a:srgbClr val="DB1516"/>
      </a:accent6>
      <a:hlink>
        <a:srgbClr val="008E22"/>
      </a:hlink>
      <a:folHlink>
        <a:srgbClr val="009FB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 w="952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9525">
          <a:solidFill>
            <a:schemeClr val="tx2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  <a:txDef>
      <a:spPr/>
      <a:bodyPr lIns="0" tIns="0" rIns="0" bIns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794720A19038744BE4039F7392C9B77" ma:contentTypeVersion="10" ma:contentTypeDescription="Создание документа." ma:contentTypeScope="" ma:versionID="30c03a8721c12eacc24a4a6a7491c3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?mso-contentType ?>
<spe:Receivers xmlns:spe="http://schemas.microsoft.com/sharepoint/events">
  <Receiver>
    <Name>Policy Auditing</Name>
    <Synchronization>Synchronous</Synchronization>
    <Type>10001</Type>
    <SequenceNumber>1100</SequenceNumber>
    <Url/>
    <Assembly>Microsoft.Office.Policy, Version=15.0.0.0,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10002</Type>
    <SequenceNumber>1101</SequenceNumber>
    <Url/>
    <Assembly>Microsoft.Office.Policy, Version=15.0.0.0,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10004</Type>
    <SequenceNumber>1102</SequenceNumber>
    <Url/>
    <Assembly>Microsoft.Office.Policy, Version=15.0.0.0,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10006</Type>
    <SequenceNumber>1103</SequenceNumber>
    <Url/>
    <Assembly>Microsoft.Office.Policy, Version=15.0.0.0, Culture=neutral, PublicKeyToken=71e9bce111e9429c</Assembly>
    <Class>Microsoft.Office.RecordsManagement.Internal.AuditHandler</Class>
    <Data/>
    <Filter/>
  </Receiver>
</spe:Receiver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EE0E1E-0B15-4740-95FC-5FF232746345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06531CA-FA80-4FC1-8E6B-983EC72D86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47B0B24-AEBA-4DFF-94F2-E519378CA232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7D9BF692-53D4-4DEC-8282-250BB9170889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B7BC26CC-B2F1-4088-B519-35393224FB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39402</TotalTime>
  <Words>2257</Words>
  <Application>Microsoft Office PowerPoint</Application>
  <PresentationFormat>Широкоэкранный</PresentationFormat>
  <Paragraphs>581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Arial (Основной текст)</vt:lpstr>
      <vt:lpstr>Calibri</vt:lpstr>
      <vt:lpstr>Montserrat</vt:lpstr>
      <vt:lpstr>Open Sans</vt:lpstr>
      <vt:lpstr>Segoe UI Semibold</vt:lpstr>
      <vt:lpstr>Times New Roman</vt:lpstr>
      <vt:lpstr>Wingdings</vt:lpstr>
      <vt:lpstr>ERG</vt:lpstr>
      <vt:lpstr>Слайд think-cell</vt:lpstr>
      <vt:lpstr>Презентация PowerPoint</vt:lpstr>
      <vt:lpstr>ЕЭК:  Табиғи монополия субъектісі туралы жалпы ақпарат</vt:lpstr>
      <vt:lpstr>ЕЭК: 2025 жылдың қорытындысы бойынша 2025 жылға бекітілген инвестициялық бағдарламаның орындалуы туралы ақпарат</vt:lpstr>
      <vt:lpstr>ЕЭК: 2025 жылғы жылу энергиясын өндіру бойынша бекітілген тарифтік сметаның бап бойынша орындалуы туралы ақпарат</vt:lpstr>
      <vt:lpstr>ЕЭК: 2025 жылғы жылу энергиясын өндіру бойынша бекітілген тарифтік сметаның бап бойынша орындалуы туралы есеп</vt:lpstr>
      <vt:lpstr>ЕЭК: Реттелетін қызметтердің сапасы мен сенімділігі көрсеткіштерінің сақталуы және 2025 жылғы қызмет тиімділігінің көрсеткіштеріне қол жеткізу туралы ақпарат</vt:lpstr>
      <vt:lpstr>ЕЭК: 2025 жылғы негізгі қаржы-экономикалық көрсеткіштер және жылу энергиясын өндіру бойынша көрсетілген қызметтердің көлемі туралы ақпарат</vt:lpstr>
      <vt:lpstr>ЕЭК: Реттеліп көрсетілетін қызметтерді тұтынушылармен жүргізілетін жұмыс туралы ақпарат</vt:lpstr>
      <vt:lpstr>Көрсетілетін реттелетін қызметтердің сапасы туралы ақпарат</vt:lpstr>
      <vt:lpstr> ЕЭК: Қызмет перспективалары (даму жоспарлары), оның ішінде тарифтердің ықтимал өзгерістері  </vt:lpstr>
      <vt:lpstr>Көрсетілетін қызмет туралы ақпарат – тарату желілері бойынша су беру (қуаты аз)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 Donchenko</dc:creator>
  <cp:lastModifiedBy>Yelena Kochetkova</cp:lastModifiedBy>
  <cp:revision>1442</cp:revision>
  <cp:lastPrinted>2024-04-24T05:02:58Z</cp:lastPrinted>
  <dcterms:created xsi:type="dcterms:W3CDTF">2017-11-25T12:09:27Z</dcterms:created>
  <dcterms:modified xsi:type="dcterms:W3CDTF">2026-04-16T04:35:50Z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0x010100D794720A19038744BE4039F7392C9B77</vt:lpwstr>
  </property>
</Properties>
</file>